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0" r:id="rId3"/>
    <p:sldId id="257" r:id="rId4"/>
    <p:sldId id="258" r:id="rId5"/>
    <p:sldId id="261" r:id="rId6"/>
    <p:sldId id="259" r:id="rId7"/>
    <p:sldId id="262" r:id="rId8"/>
    <p:sldId id="266" r:id="rId9"/>
    <p:sldId id="264" r:id="rId10"/>
    <p:sldId id="263" r:id="rId11"/>
    <p:sldId id="265" r:id="rId12"/>
    <p:sldId id="267" r:id="rId13"/>
    <p:sldId id="268" r:id="rId14"/>
    <p:sldId id="269" r:id="rId15"/>
    <p:sldId id="270" r:id="rId16"/>
    <p:sldId id="278" r:id="rId17"/>
    <p:sldId id="274" r:id="rId18"/>
    <p:sldId id="275" r:id="rId19"/>
    <p:sldId id="271" r:id="rId20"/>
    <p:sldId id="272" r:id="rId21"/>
    <p:sldId id="273" r:id="rId22"/>
    <p:sldId id="276" r:id="rId23"/>
    <p:sldId id="277" r:id="rId2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144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D89DE4-CBD9-419A-B3AA-1E93433ABB08}" type="datetimeFigureOut">
              <a:rPr lang="zh-CN" altLang="en-US" smtClean="0"/>
              <a:t>2018/12/30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D47EA-B8EE-41E9-8D6B-24818C9AC74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82106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D89DE4-CBD9-419A-B3AA-1E93433ABB08}" type="datetimeFigureOut">
              <a:rPr lang="zh-CN" altLang="en-US" smtClean="0"/>
              <a:t>2018/12/30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D47EA-B8EE-41E9-8D6B-24818C9AC74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26815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D89DE4-CBD9-419A-B3AA-1E93433ABB08}" type="datetimeFigureOut">
              <a:rPr lang="zh-CN" altLang="en-US" smtClean="0"/>
              <a:t>2018/12/30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D47EA-B8EE-41E9-8D6B-24818C9AC74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17285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5016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606731"/>
            <a:ext cx="7886700" cy="4570232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D89DE4-CBD9-419A-B3AA-1E93433ABB08}" type="datetimeFigureOut">
              <a:rPr lang="zh-CN" altLang="en-US" smtClean="0"/>
              <a:t>2018/12/30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D47EA-B8EE-41E9-8D6B-24818C9AC74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98641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D89DE4-CBD9-419A-B3AA-1E93433ABB08}" type="datetimeFigureOut">
              <a:rPr lang="zh-CN" altLang="en-US" smtClean="0"/>
              <a:t>2018/12/30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D47EA-B8EE-41E9-8D6B-24818C9AC74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09432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D89DE4-CBD9-419A-B3AA-1E93433ABB08}" type="datetimeFigureOut">
              <a:rPr lang="zh-CN" altLang="en-US" smtClean="0"/>
              <a:t>2018/12/30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D47EA-B8EE-41E9-8D6B-24818C9AC74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14997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D89DE4-CBD9-419A-B3AA-1E93433ABB08}" type="datetimeFigureOut">
              <a:rPr lang="zh-CN" altLang="en-US" smtClean="0"/>
              <a:t>2018/12/30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D47EA-B8EE-41E9-8D6B-24818C9AC74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42639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D89DE4-CBD9-419A-B3AA-1E93433ABB08}" type="datetimeFigureOut">
              <a:rPr lang="zh-CN" altLang="en-US" smtClean="0"/>
              <a:t>2018/12/30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D47EA-B8EE-41E9-8D6B-24818C9AC74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84363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D89DE4-CBD9-419A-B3AA-1E93433ABB08}" type="datetimeFigureOut">
              <a:rPr lang="zh-CN" altLang="en-US" smtClean="0"/>
              <a:t>2018/12/30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D47EA-B8EE-41E9-8D6B-24818C9AC74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3808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D89DE4-CBD9-419A-B3AA-1E93433ABB08}" type="datetimeFigureOut">
              <a:rPr lang="zh-CN" altLang="en-US" smtClean="0"/>
              <a:t>2018/12/30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D47EA-B8EE-41E9-8D6B-24818C9AC74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81994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D89DE4-CBD9-419A-B3AA-1E93433ABB08}" type="datetimeFigureOut">
              <a:rPr lang="zh-CN" altLang="en-US" smtClean="0"/>
              <a:t>2018/12/30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D47EA-B8EE-41E9-8D6B-24818C9AC74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22094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D89DE4-CBD9-419A-B3AA-1E93433ABB08}" type="datetimeFigureOut">
              <a:rPr lang="zh-CN" altLang="en-US" smtClean="0"/>
              <a:t>2018/12/30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BD47EA-B8EE-41E9-8D6B-24818C9AC74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73087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363D2F-701B-4896-BB35-B3D9CEEF616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UMI proofreading and decontamination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6EABB1B-F804-4D28-AAC4-78157C4733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4093698"/>
            <a:ext cx="6858000" cy="1164102"/>
          </a:xfrm>
        </p:spPr>
        <p:txBody>
          <a:bodyPr/>
          <a:lstStyle/>
          <a:p>
            <a:r>
              <a:rPr lang="en-US" altLang="zh-CN"/>
              <a:t>Xiang Li</a:t>
            </a:r>
            <a:endParaRPr lang="en-US" altLang="zh-CN" dirty="0"/>
          </a:p>
          <a:p>
            <a:r>
              <a:rPr lang="en-US" altLang="zh-CN" dirty="0"/>
              <a:t>2018.12.28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765779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1838157-F0CB-4D8E-9F48-69FF52D66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Intracellular contamination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5BC536A-9C62-4686-856E-7253F12647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Each cell of a cell-line may have ~10^5 major UMIs.</a:t>
            </a:r>
          </a:p>
          <a:p>
            <a:r>
              <a:rPr lang="en-US" altLang="zh-CN" dirty="0"/>
              <a:t>Sometimes a UMI may be discovered in more than one genes.</a:t>
            </a:r>
          </a:p>
          <a:p>
            <a:pPr lvl="1"/>
            <a:r>
              <a:rPr lang="en-US" altLang="zh-CN" dirty="0"/>
              <a:t>Significant frequency difference.</a:t>
            </a:r>
          </a:p>
          <a:p>
            <a:pPr lvl="1"/>
            <a:r>
              <a:rPr lang="en-US" altLang="zh-CN" dirty="0"/>
              <a:t>In many cases a UMI may be discovered among homolog genes.</a:t>
            </a:r>
          </a:p>
          <a:p>
            <a:r>
              <a:rPr lang="en-US" altLang="zh-CN" dirty="0"/>
              <a:t>Decontamination by UMI frequency.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3CBA8A0-5E86-4317-88A9-7C7CE74D3CAC}"/>
              </a:ext>
            </a:extLst>
          </p:cNvPr>
          <p:cNvSpPr txBox="1"/>
          <p:nvPr/>
        </p:nvSpPr>
        <p:spPr>
          <a:xfrm>
            <a:off x="4660806" y="4084082"/>
            <a:ext cx="3854548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INTS13	TTTCTTGGTGTATTTCATGC	1</a:t>
            </a:r>
          </a:p>
          <a:p>
            <a:r>
              <a:rPr lang="en-US" altLang="zh-CN" sz="1600" dirty="0"/>
              <a:t>TOP2B	TTTCTTGGTGTATTTCATGC	1</a:t>
            </a:r>
          </a:p>
          <a:p>
            <a:r>
              <a:rPr lang="en-US" altLang="zh-CN" sz="1600" dirty="0"/>
              <a:t>PASK		TTTCTTGGTGTATTTCATGC	1</a:t>
            </a:r>
          </a:p>
          <a:p>
            <a:r>
              <a:rPr lang="en-US" altLang="zh-CN" sz="1600" dirty="0"/>
              <a:t>ODC1	TTTCTTGGTGTATTTCATGC	1</a:t>
            </a:r>
          </a:p>
          <a:p>
            <a:r>
              <a:rPr lang="en-US" altLang="zh-CN" sz="1600" dirty="0"/>
              <a:t>CCT5		TTTCTTGGTGTATTTCATGC	1</a:t>
            </a:r>
          </a:p>
          <a:p>
            <a:r>
              <a:rPr lang="en-US" altLang="zh-CN" sz="1600" dirty="0"/>
              <a:t>MRPL39	TTTCTTGGTGTATTTCATGC	1</a:t>
            </a:r>
          </a:p>
          <a:p>
            <a:r>
              <a:rPr lang="en-US" altLang="zh-CN" sz="1600" dirty="0"/>
              <a:t>TMEM69	TTTCTTGGTGTATTTCATGC	1041</a:t>
            </a:r>
          </a:p>
          <a:p>
            <a:r>
              <a:rPr lang="en-US" altLang="zh-CN" sz="1600" dirty="0"/>
              <a:t>SEPHS2	TTTCTTGGTGTATTTCATGC	1</a:t>
            </a:r>
          </a:p>
          <a:p>
            <a:r>
              <a:rPr lang="en-US" altLang="zh-CN" sz="1600" dirty="0"/>
              <a:t>VDAC1	TTTCTTGGTGTATTTCATGC	1</a:t>
            </a:r>
          </a:p>
          <a:p>
            <a:r>
              <a:rPr lang="en-US" altLang="zh-CN" sz="1600" dirty="0"/>
              <a:t>LSM14A	TTTCTTGGTGTATTTCATGC	1</a:t>
            </a:r>
            <a:endParaRPr lang="zh-CN" altLang="zh-CN" sz="16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B68A2A2-4957-4D4B-8B8C-4B355592356A}"/>
              </a:ext>
            </a:extLst>
          </p:cNvPr>
          <p:cNvSpPr txBox="1"/>
          <p:nvPr/>
        </p:nvSpPr>
        <p:spPr>
          <a:xfrm>
            <a:off x="628646" y="4361081"/>
            <a:ext cx="339471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MTRNR2L12	MT-RNR2</a:t>
            </a:r>
          </a:p>
          <a:p>
            <a:r>
              <a:rPr lang="en-US" altLang="zh-CN" sz="1600" dirty="0"/>
              <a:t>ANKRD36	ANKRD36B</a:t>
            </a:r>
          </a:p>
          <a:p>
            <a:r>
              <a:rPr lang="en-US" altLang="zh-CN" sz="1600" dirty="0"/>
              <a:t>RPL3P4	RPL3P9</a:t>
            </a:r>
          </a:p>
          <a:p>
            <a:r>
              <a:rPr lang="en-US" altLang="zh-CN" sz="1600" dirty="0"/>
              <a:t>MTCO1P12	MT-CO1	MTCO1P40</a:t>
            </a:r>
          </a:p>
          <a:p>
            <a:r>
              <a:rPr lang="en-US" altLang="zh-CN" sz="1600" dirty="0"/>
              <a:t>RPL3	RPL3P4</a:t>
            </a:r>
          </a:p>
          <a:p>
            <a:r>
              <a:rPr lang="en-US" altLang="zh-CN" sz="1600" dirty="0"/>
              <a:t>RPL13A	RPL13AP25	RPL13AP5</a:t>
            </a:r>
          </a:p>
          <a:p>
            <a:r>
              <a:rPr lang="en-US" altLang="zh-CN" sz="1600" dirty="0"/>
              <a:t>EIF2S2P2	EIF2S2	EIF2S2P4</a:t>
            </a:r>
          </a:p>
        </p:txBody>
      </p:sp>
    </p:spTree>
    <p:extLst>
      <p:ext uri="{BB962C8B-B14F-4D97-AF65-F5344CB8AC3E}">
        <p14:creationId xmlns:p14="http://schemas.microsoft.com/office/powerpoint/2010/main" val="4389253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C571169-36EB-453A-9161-0EB1995A78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Intracellular contamination rate in different cell-types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BBA41BB-0D14-46A3-9CBA-8D57885F55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2267903"/>
            <a:ext cx="3909060" cy="390906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984873B4-250D-4460-AF8E-A21071728959}"/>
              </a:ext>
            </a:extLst>
          </p:cNvPr>
          <p:cNvSpPr txBox="1"/>
          <p:nvPr/>
        </p:nvSpPr>
        <p:spPr>
          <a:xfrm>
            <a:off x="2074670" y="1703121"/>
            <a:ext cx="1024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HEK293T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E96DC1B-A9C7-4BCC-9324-CD62783CB5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8670" y="2267903"/>
            <a:ext cx="3916680" cy="391668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2A294C33-6FC0-47DB-93AE-2A6DC70E5C4A}"/>
              </a:ext>
            </a:extLst>
          </p:cNvPr>
          <p:cNvSpPr txBox="1"/>
          <p:nvPr/>
        </p:nvSpPr>
        <p:spPr>
          <a:xfrm>
            <a:off x="6242881" y="1703121"/>
            <a:ext cx="681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B cell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05641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155FD57-FC61-4264-A33E-B3A5D1E8F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Intercellular contamination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A122A72-78C7-4543-B659-EC78CCB7F6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Different cells may contain same UMI in the same gene, sometimes in different genes.</a:t>
            </a:r>
          </a:p>
          <a:p>
            <a:r>
              <a:rPr lang="en-US" altLang="zh-CN" dirty="0"/>
              <a:t>Mainly happen among the cells in the same row.</a:t>
            </a:r>
          </a:p>
          <a:p>
            <a:r>
              <a:rPr lang="en-US" altLang="zh-CN" dirty="0"/>
              <a:t>Sometimes happen among the cells in the same column.</a:t>
            </a:r>
          </a:p>
          <a:p>
            <a:r>
              <a:rPr lang="en-US" altLang="zh-CN" dirty="0"/>
              <a:t>Significant frequency difference.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A481039-5C5F-4405-981F-E385B86E2A56}"/>
              </a:ext>
            </a:extLst>
          </p:cNvPr>
          <p:cNvSpPr txBox="1"/>
          <p:nvPr/>
        </p:nvSpPr>
        <p:spPr>
          <a:xfrm>
            <a:off x="290879" y="4675559"/>
            <a:ext cx="523757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{'CSDE1': {1: 684, 9: 1, 17: 1, 81: 1}	'TCF3': {57: 1}}</a:t>
            </a:r>
          </a:p>
          <a:p>
            <a:r>
              <a:rPr lang="en-US" altLang="zh-CN" sz="1600" dirty="0"/>
              <a:t>{'CSDE1': {1: 267, 9: 1, 17: 1, 73: 1}	'UFD1L': {81: 8}}</a:t>
            </a:r>
          </a:p>
          <a:p>
            <a:r>
              <a:rPr lang="en-US" altLang="zh-CN" sz="1600" dirty="0"/>
              <a:t>{'CSDE1': {1: 1, 25: 1, 41: 305, 73: 1}	'CENPE': {17: 3}}</a:t>
            </a:r>
          </a:p>
          <a:p>
            <a:r>
              <a:rPr lang="en-US" altLang="zh-CN" sz="1600" dirty="0"/>
              <a:t>{'PGM3': {1: 1}	'DOPEY1': {65: 11}}</a:t>
            </a:r>
          </a:p>
          <a:p>
            <a:r>
              <a:rPr lang="en-US" altLang="zh-CN" sz="1600" dirty="0"/>
              <a:t>{'CCDC88C': {1: 1}	'CCT3': {15: 119, 63: 1}}</a:t>
            </a:r>
          </a:p>
          <a:p>
            <a:r>
              <a:rPr lang="en-US" altLang="zh-CN" sz="1600" dirty="0"/>
              <a:t>{'PSMA4': {1: 22}	MT-RNR2 ': {75: 1, 79: 55}}</a:t>
            </a:r>
          </a:p>
          <a:p>
            <a:r>
              <a:rPr lang="en-US" altLang="zh-CN" sz="1600" dirty="0"/>
              <a:t>{'INPP4A': {1: 26}	'PPP1CC': {11: 21}	'PTGES3': {89: 4}}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F213CFB-0637-4D58-9E44-B1A06B574C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2550" y="3891847"/>
            <a:ext cx="3352800" cy="2239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7165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AB3F96-CAAD-4C3C-8452-127236BFF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Intercellular decontamination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D977772-9844-41AB-8D8D-F259840534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Step 1. For each gene contains same UMI, select the most frequent cell, and regard other cells as contaminated.</a:t>
            </a:r>
          </a:p>
          <a:p>
            <a:r>
              <a:rPr lang="en-US" altLang="zh-CN" dirty="0"/>
              <a:t>Step 2. Among different genes contain same UMI, select the most frequent cell among cells belong to the same row.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671AFC4-DDA0-48C8-8CAF-F433CD70A75E}"/>
              </a:ext>
            </a:extLst>
          </p:cNvPr>
          <p:cNvSpPr txBox="1"/>
          <p:nvPr/>
        </p:nvSpPr>
        <p:spPr>
          <a:xfrm>
            <a:off x="628650" y="4422637"/>
            <a:ext cx="78867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{'CSDE1': {1: 684, 9: 1, 17: 1, 81: 1}	'TCF3': {57: 1}}</a:t>
            </a:r>
          </a:p>
          <a:p>
            <a:r>
              <a:rPr lang="zh-CN" altLang="en-US" dirty="0"/>
              <a:t>→</a:t>
            </a:r>
            <a:r>
              <a:rPr lang="en-US" altLang="zh-CN" dirty="0"/>
              <a:t>{'CSDE1': {1: 684}		'TCF3': {57: 1}}</a:t>
            </a:r>
          </a:p>
          <a:p>
            <a:r>
              <a:rPr lang="zh-CN" altLang="en-US" dirty="0"/>
              <a:t>→</a:t>
            </a:r>
            <a:r>
              <a:rPr lang="en-US" altLang="zh-CN" dirty="0"/>
              <a:t>{'CSDE1': {1: 684}}</a:t>
            </a:r>
          </a:p>
          <a:p>
            <a:endParaRPr lang="en-US" altLang="zh-CN" dirty="0"/>
          </a:p>
          <a:p>
            <a:r>
              <a:rPr lang="en-US" altLang="zh-CN" dirty="0"/>
              <a:t>{'INPP4A': {1: 26}	'PPP1CC': {11: 21}	'PTGES3': {89: 4}}</a:t>
            </a:r>
          </a:p>
          <a:p>
            <a:r>
              <a:rPr lang="zh-CN" altLang="en-US" dirty="0"/>
              <a:t>→</a:t>
            </a:r>
            <a:r>
              <a:rPr lang="en-US" altLang="zh-CN" dirty="0"/>
              <a:t>{'INPP4A': {1: 26}	'PPP1CC': {11: 21}}</a:t>
            </a:r>
          </a:p>
        </p:txBody>
      </p:sp>
    </p:spTree>
    <p:extLst>
      <p:ext uri="{BB962C8B-B14F-4D97-AF65-F5344CB8AC3E}">
        <p14:creationId xmlns:p14="http://schemas.microsoft.com/office/powerpoint/2010/main" val="11670181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5EBE70-AA98-4D37-A0C3-756FA0EDA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Intercellular contamination pattern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AA9D626-1E02-48FD-A441-544F14AF38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B799980-FA43-4719-8714-C2CA645714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515291"/>
            <a:ext cx="4895850" cy="489585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018FC7F-A73C-4118-84E3-C2CE3920FA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4500" y="4167054"/>
            <a:ext cx="3008543" cy="2009909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FE0E9A23-D0E2-4BD3-9F31-BD8D311D3E87}"/>
              </a:ext>
            </a:extLst>
          </p:cNvPr>
          <p:cNvSpPr txBox="1"/>
          <p:nvPr/>
        </p:nvSpPr>
        <p:spPr>
          <a:xfrm>
            <a:off x="5725551" y="1606731"/>
            <a:ext cx="27897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(</a:t>
            </a:r>
            <a:r>
              <a:rPr lang="en-US" altLang="zh-CN" dirty="0" err="1"/>
              <a:t>i,j</a:t>
            </a:r>
            <a:r>
              <a:rPr lang="en-US" altLang="zh-CN" dirty="0"/>
              <a:t>) = log10 (number of cell </a:t>
            </a:r>
            <a:r>
              <a:rPr lang="en-US" altLang="zh-CN" dirty="0" err="1"/>
              <a:t>i</a:t>
            </a:r>
            <a:r>
              <a:rPr lang="en-US" altLang="zh-CN" dirty="0"/>
              <a:t> UMIs contaminated by cell j)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501323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01AC43-85F6-4F66-ADA1-2D5C2DC7FB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Intercellular contamination among a column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B547465-1D9F-46D4-A2A0-CECD614C68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0811" y="2693697"/>
            <a:ext cx="3555194" cy="3324764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F6521E76-4043-4466-B80C-9AF0AD1426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618" t="14195" r="21312" b="15317"/>
          <a:stretch/>
        </p:blipFill>
        <p:spPr>
          <a:xfrm>
            <a:off x="1201402" y="3127735"/>
            <a:ext cx="2630658" cy="2208627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F0426ED6-8B0B-4F9E-B326-CC9F8599BD89}"/>
              </a:ext>
            </a:extLst>
          </p:cNvPr>
          <p:cNvSpPr txBox="1"/>
          <p:nvPr/>
        </p:nvSpPr>
        <p:spPr>
          <a:xfrm>
            <a:off x="628650" y="2136847"/>
            <a:ext cx="3776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Contamination pattern among column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52E2E99-3C14-4749-806D-4580390F37F8}"/>
              </a:ext>
            </a:extLst>
          </p:cNvPr>
          <p:cNvSpPr txBox="1"/>
          <p:nvPr/>
        </p:nvSpPr>
        <p:spPr>
          <a:xfrm>
            <a:off x="5359148" y="2136847"/>
            <a:ext cx="23185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Row barcode similarity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995110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110AFE-28A7-413C-8FBE-B6145ED28F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Possible mechanism: incomplete PCR?</a:t>
            </a:r>
            <a:endParaRPr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99F85CC-9292-4A9D-9658-F3C98654B71A}"/>
              </a:ext>
            </a:extLst>
          </p:cNvPr>
          <p:cNvSpPr/>
          <p:nvPr/>
        </p:nvSpPr>
        <p:spPr>
          <a:xfrm>
            <a:off x="628650" y="1721014"/>
            <a:ext cx="7886700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en-US" altLang="zh-CN" sz="1300" kern="0" dirty="0">
                <a:latin typeface="宋体"/>
                <a:cs typeface="Courier New"/>
              </a:rPr>
              <a:t>5’[MALBAC Primer][P7-R2SP]</a:t>
            </a:r>
            <a:r>
              <a:rPr lang="en-US" altLang="zh-CN" sz="1300" kern="0" dirty="0">
                <a:solidFill>
                  <a:srgbClr val="E46C0A"/>
                </a:solidFill>
                <a:latin typeface="宋体"/>
                <a:cs typeface="Courier New"/>
              </a:rPr>
              <a:t>[Outer barcode1]</a:t>
            </a:r>
            <a:r>
              <a:rPr lang="en-US" altLang="zh-CN" sz="1300" kern="0" dirty="0">
                <a:latin typeface="宋体"/>
                <a:cs typeface="Courier New"/>
              </a:rPr>
              <a:t>[RT3]</a:t>
            </a:r>
            <a:r>
              <a:rPr lang="en-US" altLang="zh-CN" sz="1300" kern="0" dirty="0">
                <a:solidFill>
                  <a:srgbClr val="00B050"/>
                </a:solidFill>
                <a:latin typeface="宋体"/>
                <a:cs typeface="Courier New"/>
              </a:rPr>
              <a:t>[Inner </a:t>
            </a:r>
            <a:r>
              <a:rPr lang="en-US" altLang="zh-CN" sz="1300" kern="0" dirty="0" err="1">
                <a:solidFill>
                  <a:srgbClr val="00B050"/>
                </a:solidFill>
                <a:latin typeface="宋体"/>
                <a:cs typeface="Courier New"/>
              </a:rPr>
              <a:t>barcodeA</a:t>
            </a:r>
            <a:r>
              <a:rPr lang="en-US" altLang="zh-CN" sz="1300" kern="0" dirty="0">
                <a:solidFill>
                  <a:srgbClr val="00B050"/>
                </a:solidFill>
                <a:latin typeface="宋体"/>
                <a:cs typeface="Courier New"/>
              </a:rPr>
              <a:t>]</a:t>
            </a:r>
            <a:r>
              <a:rPr lang="en-US" altLang="zh-CN" sz="1300" kern="0" dirty="0">
                <a:solidFill>
                  <a:srgbClr val="00B0F0"/>
                </a:solidFill>
                <a:latin typeface="宋体"/>
                <a:cs typeface="Courier New"/>
              </a:rPr>
              <a:t>[UMI]</a:t>
            </a:r>
            <a:r>
              <a:rPr lang="en-US" altLang="zh-CN" sz="1300" kern="0" dirty="0">
                <a:latin typeface="宋体"/>
                <a:cs typeface="Courier New"/>
              </a:rPr>
              <a:t>TTTTTTT</a:t>
            </a:r>
            <a:r>
              <a:rPr lang="en-US" altLang="zh-CN" sz="1300" kern="0" dirty="0">
                <a:solidFill>
                  <a:srgbClr val="FF0000"/>
                </a:solidFill>
                <a:latin typeface="宋体"/>
                <a:cs typeface="Courier New"/>
              </a:rPr>
              <a:t>NNNNNNNNNNN </a:t>
            </a:r>
            <a:r>
              <a:rPr lang="en-US" altLang="zh-CN" sz="1300" kern="0" dirty="0">
                <a:latin typeface="宋体"/>
                <a:cs typeface="Courier New"/>
              </a:rPr>
              <a:t>3’</a:t>
            </a:r>
            <a:endParaRPr lang="zh-CN" altLang="zh-CN" sz="1300" kern="100" dirty="0">
              <a:latin typeface="Calibri"/>
              <a:cs typeface="Times New Roman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E85024F-92E7-4501-A1AA-1F60C69BD0CC}"/>
              </a:ext>
            </a:extLst>
          </p:cNvPr>
          <p:cNvSpPr/>
          <p:nvPr/>
        </p:nvSpPr>
        <p:spPr>
          <a:xfrm>
            <a:off x="628650" y="3604998"/>
            <a:ext cx="7886700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en-US" altLang="zh-CN" sz="1300" kern="0" dirty="0">
                <a:latin typeface="宋体"/>
                <a:cs typeface="Courier New"/>
              </a:rPr>
              <a:t>3’[MALBAC Primer][P7-R2SP]</a:t>
            </a:r>
            <a:r>
              <a:rPr lang="en-US" altLang="zh-CN" sz="1300" kern="0" dirty="0">
                <a:solidFill>
                  <a:srgbClr val="E46C0A"/>
                </a:solidFill>
                <a:latin typeface="宋体"/>
                <a:cs typeface="Courier New"/>
              </a:rPr>
              <a:t>[Outer barcode2]</a:t>
            </a:r>
            <a:r>
              <a:rPr lang="en-US" altLang="zh-CN" sz="1300" kern="0" dirty="0">
                <a:latin typeface="宋体"/>
                <a:cs typeface="Courier New"/>
              </a:rPr>
              <a:t>[RT3]</a:t>
            </a:r>
            <a:r>
              <a:rPr lang="en-US" altLang="zh-CN" sz="1300" kern="0" dirty="0">
                <a:solidFill>
                  <a:srgbClr val="00B050"/>
                </a:solidFill>
                <a:latin typeface="宋体"/>
                <a:cs typeface="Courier New"/>
              </a:rPr>
              <a:t>[Inner </a:t>
            </a:r>
            <a:r>
              <a:rPr lang="en-US" altLang="zh-CN" sz="1300" kern="0" dirty="0" err="1">
                <a:solidFill>
                  <a:srgbClr val="00B050"/>
                </a:solidFill>
                <a:latin typeface="宋体"/>
                <a:cs typeface="Courier New"/>
              </a:rPr>
              <a:t>barcodeA</a:t>
            </a:r>
            <a:r>
              <a:rPr lang="en-US" altLang="zh-CN" sz="1300" kern="0" dirty="0">
                <a:solidFill>
                  <a:srgbClr val="00B050"/>
                </a:solidFill>
                <a:latin typeface="宋体"/>
                <a:cs typeface="Courier New"/>
              </a:rPr>
              <a:t>]</a:t>
            </a:r>
            <a:r>
              <a:rPr lang="en-US" altLang="zh-CN" sz="1300" kern="0" dirty="0">
                <a:solidFill>
                  <a:srgbClr val="00B0F0"/>
                </a:solidFill>
                <a:latin typeface="宋体"/>
                <a:cs typeface="Courier New"/>
              </a:rPr>
              <a:t>[UMI]</a:t>
            </a:r>
            <a:r>
              <a:rPr lang="en-US" altLang="zh-CN" sz="1300" kern="0" dirty="0">
                <a:latin typeface="宋体"/>
                <a:cs typeface="Courier New"/>
              </a:rPr>
              <a:t>AAAAAAA</a:t>
            </a:r>
            <a:r>
              <a:rPr lang="en-US" altLang="zh-CN" sz="1300" kern="0" dirty="0">
                <a:solidFill>
                  <a:srgbClr val="FF0000"/>
                </a:solidFill>
                <a:latin typeface="宋体"/>
                <a:cs typeface="Courier New"/>
              </a:rPr>
              <a:t>NNNNNNNNNNN </a:t>
            </a:r>
            <a:r>
              <a:rPr lang="en-US" altLang="zh-CN" sz="1300" kern="0" dirty="0">
                <a:latin typeface="宋体"/>
                <a:cs typeface="Courier New"/>
              </a:rPr>
              <a:t>5’</a:t>
            </a:r>
            <a:endParaRPr lang="zh-CN" altLang="zh-CN" sz="1300" kern="100" dirty="0">
              <a:latin typeface="Calibri"/>
              <a:cs typeface="Times New Roman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16685EB-3C1C-4A16-A9DC-82DA1CF45BC2}"/>
              </a:ext>
            </a:extLst>
          </p:cNvPr>
          <p:cNvSpPr/>
          <p:nvPr/>
        </p:nvSpPr>
        <p:spPr>
          <a:xfrm>
            <a:off x="628650" y="5116521"/>
            <a:ext cx="7886700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en-US" altLang="zh-CN" sz="1300" kern="0" dirty="0">
                <a:latin typeface="宋体"/>
                <a:cs typeface="Courier New"/>
              </a:rPr>
              <a:t>5’[MALBAC Primer][P7-R2SP]</a:t>
            </a:r>
            <a:r>
              <a:rPr lang="en-US" altLang="zh-CN" sz="1300" kern="0" dirty="0">
                <a:solidFill>
                  <a:srgbClr val="E46C0A"/>
                </a:solidFill>
                <a:latin typeface="宋体"/>
                <a:cs typeface="Courier New"/>
              </a:rPr>
              <a:t>[Outer barcode1]</a:t>
            </a:r>
            <a:r>
              <a:rPr lang="en-US" altLang="zh-CN" sz="1300" kern="0" dirty="0">
                <a:latin typeface="宋体"/>
                <a:cs typeface="Courier New"/>
              </a:rPr>
              <a:t>[RT3]</a:t>
            </a:r>
            <a:r>
              <a:rPr lang="en-US" altLang="zh-CN" sz="1300" kern="0" dirty="0">
                <a:solidFill>
                  <a:srgbClr val="00B050"/>
                </a:solidFill>
                <a:latin typeface="宋体"/>
                <a:cs typeface="Courier New"/>
              </a:rPr>
              <a:t>[Inner </a:t>
            </a:r>
            <a:r>
              <a:rPr lang="en-US" altLang="zh-CN" sz="1300" kern="0" dirty="0" err="1">
                <a:solidFill>
                  <a:srgbClr val="00B050"/>
                </a:solidFill>
                <a:latin typeface="宋体"/>
                <a:cs typeface="Courier New"/>
              </a:rPr>
              <a:t>barcodeA</a:t>
            </a:r>
            <a:r>
              <a:rPr lang="en-US" altLang="zh-CN" sz="1300" kern="0" dirty="0">
                <a:solidFill>
                  <a:srgbClr val="00B050"/>
                </a:solidFill>
                <a:latin typeface="宋体"/>
                <a:cs typeface="Courier New"/>
              </a:rPr>
              <a:t>]</a:t>
            </a:r>
            <a:r>
              <a:rPr lang="en-US" altLang="zh-CN" sz="1300" kern="0" dirty="0">
                <a:solidFill>
                  <a:srgbClr val="00B0F0"/>
                </a:solidFill>
                <a:latin typeface="宋体"/>
                <a:cs typeface="Courier New"/>
              </a:rPr>
              <a:t>[UMI]</a:t>
            </a:r>
            <a:r>
              <a:rPr lang="en-US" altLang="zh-CN" sz="1300" kern="0" dirty="0">
                <a:latin typeface="宋体"/>
                <a:cs typeface="Courier New"/>
              </a:rPr>
              <a:t>TTTTTTT</a:t>
            </a:r>
            <a:r>
              <a:rPr lang="en-US" altLang="zh-CN" sz="1300" kern="0" dirty="0">
                <a:solidFill>
                  <a:srgbClr val="FF0000"/>
                </a:solidFill>
                <a:latin typeface="宋体"/>
                <a:cs typeface="Courier New"/>
              </a:rPr>
              <a:t>NNNNNNNNNNN </a:t>
            </a:r>
            <a:r>
              <a:rPr lang="en-US" altLang="zh-CN" sz="1300" kern="0" dirty="0">
                <a:latin typeface="宋体"/>
                <a:cs typeface="Courier New"/>
              </a:rPr>
              <a:t>3’</a:t>
            </a:r>
            <a:endParaRPr lang="zh-CN" altLang="zh-CN" sz="1300" kern="100" dirty="0">
              <a:latin typeface="Calibri"/>
              <a:cs typeface="Times New Roman"/>
            </a:endParaRPr>
          </a:p>
          <a:p>
            <a:pPr algn="just">
              <a:spcAft>
                <a:spcPts val="0"/>
              </a:spcAft>
            </a:pPr>
            <a:r>
              <a:rPr lang="en-US" altLang="zh-CN" sz="1300" kern="0" dirty="0">
                <a:latin typeface="宋体"/>
                <a:cs typeface="Courier New"/>
              </a:rPr>
              <a:t>3’[MALBAC Primer][P7-R2SP]</a:t>
            </a:r>
            <a:r>
              <a:rPr lang="en-US" altLang="zh-CN" sz="1300" kern="0" dirty="0">
                <a:solidFill>
                  <a:srgbClr val="E46C0A"/>
                </a:solidFill>
                <a:latin typeface="宋体"/>
                <a:cs typeface="Courier New"/>
              </a:rPr>
              <a:t>[Outer barcode2]</a:t>
            </a:r>
            <a:r>
              <a:rPr lang="en-US" altLang="zh-CN" sz="1300" kern="0" dirty="0">
                <a:latin typeface="宋体"/>
                <a:cs typeface="Courier New"/>
              </a:rPr>
              <a:t>[RT3]</a:t>
            </a:r>
            <a:r>
              <a:rPr lang="en-US" altLang="zh-CN" sz="1300" kern="0" dirty="0">
                <a:solidFill>
                  <a:srgbClr val="00B050"/>
                </a:solidFill>
                <a:latin typeface="宋体"/>
                <a:cs typeface="Courier New"/>
              </a:rPr>
              <a:t>[Inner </a:t>
            </a:r>
            <a:r>
              <a:rPr lang="en-US" altLang="zh-CN" sz="1300" kern="0" dirty="0" err="1">
                <a:solidFill>
                  <a:srgbClr val="00B050"/>
                </a:solidFill>
                <a:latin typeface="宋体"/>
                <a:cs typeface="Courier New"/>
              </a:rPr>
              <a:t>barcodeA</a:t>
            </a:r>
            <a:r>
              <a:rPr lang="en-US" altLang="zh-CN" sz="1300" kern="0" dirty="0">
                <a:solidFill>
                  <a:srgbClr val="00B050"/>
                </a:solidFill>
                <a:latin typeface="宋体"/>
                <a:cs typeface="Courier New"/>
              </a:rPr>
              <a:t>]</a:t>
            </a:r>
            <a:r>
              <a:rPr lang="en-US" altLang="zh-CN" sz="1300" kern="0" dirty="0">
                <a:solidFill>
                  <a:srgbClr val="00B0F0"/>
                </a:solidFill>
                <a:latin typeface="宋体"/>
                <a:cs typeface="Courier New"/>
              </a:rPr>
              <a:t>[UMI]</a:t>
            </a:r>
            <a:r>
              <a:rPr lang="en-US" altLang="zh-CN" sz="1300" kern="0" dirty="0">
                <a:latin typeface="宋体"/>
                <a:cs typeface="Courier New"/>
              </a:rPr>
              <a:t>AAAAAAA</a:t>
            </a:r>
            <a:r>
              <a:rPr lang="en-US" altLang="zh-CN" sz="1300" kern="0" dirty="0">
                <a:solidFill>
                  <a:srgbClr val="FF0000"/>
                </a:solidFill>
                <a:latin typeface="宋体"/>
                <a:cs typeface="Courier New"/>
              </a:rPr>
              <a:t>NNNNNNNNNNN </a:t>
            </a:r>
            <a:r>
              <a:rPr lang="en-US" altLang="zh-CN" sz="1300" kern="0" dirty="0">
                <a:latin typeface="宋体"/>
                <a:cs typeface="Courier New"/>
              </a:rPr>
              <a:t>5’</a:t>
            </a:r>
            <a:endParaRPr lang="zh-CN" altLang="zh-CN" sz="1300" kern="100" dirty="0">
              <a:latin typeface="Calibri"/>
              <a:cs typeface="Times New Roman"/>
            </a:endParaRPr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2E6B3F7B-89C1-4A26-A6E1-530EE3D2C0A3}"/>
              </a:ext>
            </a:extLst>
          </p:cNvPr>
          <p:cNvCxnSpPr>
            <a:stCxn id="4" idx="2"/>
          </p:cNvCxnSpPr>
          <p:nvPr/>
        </p:nvCxnSpPr>
        <p:spPr>
          <a:xfrm>
            <a:off x="4572000" y="2013402"/>
            <a:ext cx="0" cy="6031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E2F3FC61-B842-4D0D-BD4F-67CAD473AA4A}"/>
              </a:ext>
            </a:extLst>
          </p:cNvPr>
          <p:cNvSpPr/>
          <p:nvPr/>
        </p:nvSpPr>
        <p:spPr>
          <a:xfrm>
            <a:off x="628650" y="2762785"/>
            <a:ext cx="7886700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en-US" altLang="zh-CN" sz="1300" kern="0" dirty="0">
                <a:latin typeface="宋体"/>
                <a:cs typeface="Courier New"/>
              </a:rPr>
              <a:t>5’[MALBAC Primer][P7-R2SP]</a:t>
            </a:r>
            <a:r>
              <a:rPr lang="en-US" altLang="zh-CN" sz="1300" kern="0" dirty="0">
                <a:solidFill>
                  <a:srgbClr val="E46C0A"/>
                </a:solidFill>
                <a:latin typeface="宋体"/>
                <a:cs typeface="Courier New"/>
              </a:rPr>
              <a:t>[Outer barcode1]</a:t>
            </a:r>
            <a:r>
              <a:rPr lang="en-US" altLang="zh-CN" sz="1300" kern="0" dirty="0">
                <a:latin typeface="宋体"/>
                <a:cs typeface="Courier New"/>
              </a:rPr>
              <a:t>[RT3]</a:t>
            </a:r>
            <a:r>
              <a:rPr lang="en-US" altLang="zh-CN" sz="1300" kern="0" dirty="0">
                <a:solidFill>
                  <a:srgbClr val="00B050"/>
                </a:solidFill>
                <a:latin typeface="宋体"/>
                <a:cs typeface="Courier New"/>
              </a:rPr>
              <a:t>[Inner </a:t>
            </a:r>
            <a:r>
              <a:rPr lang="en-US" altLang="zh-CN" sz="1300" kern="0" dirty="0" err="1">
                <a:solidFill>
                  <a:srgbClr val="00B050"/>
                </a:solidFill>
                <a:latin typeface="宋体"/>
                <a:cs typeface="Courier New"/>
              </a:rPr>
              <a:t>barcodeA</a:t>
            </a:r>
            <a:r>
              <a:rPr lang="en-US" altLang="zh-CN" sz="1300" kern="0" dirty="0">
                <a:solidFill>
                  <a:srgbClr val="00B050"/>
                </a:solidFill>
                <a:latin typeface="宋体"/>
                <a:cs typeface="Courier New"/>
              </a:rPr>
              <a:t>]</a:t>
            </a:r>
            <a:r>
              <a:rPr lang="en-US" altLang="zh-CN" sz="1300" kern="0" dirty="0">
                <a:solidFill>
                  <a:srgbClr val="00B0F0"/>
                </a:solidFill>
                <a:latin typeface="宋体"/>
                <a:cs typeface="Courier New"/>
              </a:rPr>
              <a:t> </a:t>
            </a:r>
            <a:r>
              <a:rPr lang="en-US" altLang="zh-CN" sz="1300" kern="0" dirty="0">
                <a:latin typeface="宋体"/>
                <a:cs typeface="Courier New"/>
              </a:rPr>
              <a:t>3’</a:t>
            </a:r>
            <a:endParaRPr lang="zh-CN" altLang="zh-CN" sz="1300" kern="100" dirty="0">
              <a:latin typeface="Calibri"/>
              <a:cs typeface="Times New Roman"/>
            </a:endParaRPr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09EA8F86-892C-49B5-BC16-36C34E420058}"/>
              </a:ext>
            </a:extLst>
          </p:cNvPr>
          <p:cNvCxnSpPr/>
          <p:nvPr/>
        </p:nvCxnSpPr>
        <p:spPr>
          <a:xfrm>
            <a:off x="4572000" y="4361622"/>
            <a:ext cx="0" cy="6031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56AE46CD-24C9-477E-B52F-C7D64ED6B28C}"/>
              </a:ext>
            </a:extLst>
          </p:cNvPr>
          <p:cNvSpPr txBox="1"/>
          <p:nvPr/>
        </p:nvSpPr>
        <p:spPr>
          <a:xfrm>
            <a:off x="4421959" y="314509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+</a:t>
            </a:r>
            <a:endParaRPr lang="zh-CN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9809DB9D-A751-4794-914F-BA6E2FE196E9}"/>
              </a:ext>
            </a:extLst>
          </p:cNvPr>
          <p:cNvSpPr/>
          <p:nvPr/>
        </p:nvSpPr>
        <p:spPr>
          <a:xfrm>
            <a:off x="628650" y="4023672"/>
            <a:ext cx="7886700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en-US" altLang="zh-CN" sz="1300" kern="0" dirty="0">
                <a:latin typeface="宋体"/>
                <a:cs typeface="Courier New"/>
              </a:rPr>
              <a:t>3’[MALBAC Primer][P7-R2SP]</a:t>
            </a:r>
            <a:r>
              <a:rPr lang="en-US" altLang="zh-CN" sz="1300" kern="0" dirty="0">
                <a:solidFill>
                  <a:srgbClr val="E46C0A"/>
                </a:solidFill>
                <a:latin typeface="宋体"/>
                <a:cs typeface="Courier New"/>
              </a:rPr>
              <a:t>[Outer barcode1]</a:t>
            </a:r>
            <a:r>
              <a:rPr lang="en-US" altLang="zh-CN" sz="1300" kern="0" dirty="0">
                <a:latin typeface="宋体"/>
                <a:cs typeface="Courier New"/>
              </a:rPr>
              <a:t>[RT3]</a:t>
            </a:r>
            <a:r>
              <a:rPr lang="en-US" altLang="zh-CN" sz="1300" kern="0" dirty="0">
                <a:solidFill>
                  <a:srgbClr val="00B050"/>
                </a:solidFill>
                <a:latin typeface="宋体"/>
                <a:cs typeface="Courier New"/>
              </a:rPr>
              <a:t>[Inner </a:t>
            </a:r>
            <a:r>
              <a:rPr lang="en-US" altLang="zh-CN" sz="1300" kern="0" dirty="0" err="1">
                <a:solidFill>
                  <a:srgbClr val="00B050"/>
                </a:solidFill>
                <a:latin typeface="宋体"/>
                <a:cs typeface="Courier New"/>
              </a:rPr>
              <a:t>barcodeB</a:t>
            </a:r>
            <a:r>
              <a:rPr lang="en-US" altLang="zh-CN" sz="1300" kern="0" dirty="0">
                <a:solidFill>
                  <a:srgbClr val="00B050"/>
                </a:solidFill>
                <a:latin typeface="宋体"/>
                <a:cs typeface="Courier New"/>
              </a:rPr>
              <a:t>]</a:t>
            </a:r>
            <a:r>
              <a:rPr lang="en-US" altLang="zh-CN" sz="1300" kern="0" dirty="0">
                <a:solidFill>
                  <a:srgbClr val="00B0F0"/>
                </a:solidFill>
                <a:latin typeface="宋体"/>
                <a:cs typeface="Courier New"/>
              </a:rPr>
              <a:t>[UMI]</a:t>
            </a:r>
            <a:r>
              <a:rPr lang="en-US" altLang="zh-CN" sz="1300" kern="0" dirty="0">
                <a:latin typeface="宋体"/>
                <a:cs typeface="Courier New"/>
              </a:rPr>
              <a:t>AAAAAAA</a:t>
            </a:r>
            <a:r>
              <a:rPr lang="en-US" altLang="zh-CN" sz="1300" kern="0" dirty="0">
                <a:solidFill>
                  <a:srgbClr val="FF0000"/>
                </a:solidFill>
                <a:latin typeface="宋体"/>
                <a:cs typeface="Courier New"/>
              </a:rPr>
              <a:t>NNNNNNNNNNN </a:t>
            </a:r>
            <a:r>
              <a:rPr lang="en-US" altLang="zh-CN" sz="1300" kern="0" dirty="0">
                <a:latin typeface="宋体"/>
                <a:cs typeface="Courier New"/>
              </a:rPr>
              <a:t>5’</a:t>
            </a:r>
            <a:endParaRPr lang="zh-CN" altLang="zh-CN" sz="1300" kern="100" dirty="0">
              <a:latin typeface="Calibri"/>
              <a:cs typeface="Times New Roman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ADD31AC7-51EB-4A62-890D-AB30AD449DDD}"/>
              </a:ext>
            </a:extLst>
          </p:cNvPr>
          <p:cNvSpPr/>
          <p:nvPr/>
        </p:nvSpPr>
        <p:spPr>
          <a:xfrm>
            <a:off x="628650" y="5760674"/>
            <a:ext cx="7886700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en-US" altLang="zh-CN" sz="1300" kern="0" dirty="0">
                <a:latin typeface="宋体"/>
                <a:cs typeface="Courier New"/>
              </a:rPr>
              <a:t>5’[MALBAC Primer][P7-R2SP]</a:t>
            </a:r>
            <a:r>
              <a:rPr lang="en-US" altLang="zh-CN" sz="1300" kern="0" dirty="0">
                <a:solidFill>
                  <a:srgbClr val="E46C0A"/>
                </a:solidFill>
                <a:latin typeface="宋体"/>
                <a:cs typeface="Courier New"/>
              </a:rPr>
              <a:t>[Outer barcode1]</a:t>
            </a:r>
            <a:r>
              <a:rPr lang="en-US" altLang="zh-CN" sz="1300" kern="0" dirty="0">
                <a:latin typeface="宋体"/>
                <a:cs typeface="Courier New"/>
              </a:rPr>
              <a:t>[RT3]</a:t>
            </a:r>
            <a:r>
              <a:rPr lang="en-US" altLang="zh-CN" sz="1300" kern="0" dirty="0">
                <a:solidFill>
                  <a:srgbClr val="00B050"/>
                </a:solidFill>
                <a:latin typeface="宋体"/>
                <a:cs typeface="Courier New"/>
              </a:rPr>
              <a:t>[Inner </a:t>
            </a:r>
            <a:r>
              <a:rPr lang="en-US" altLang="zh-CN" sz="1300" kern="0" dirty="0" err="1">
                <a:solidFill>
                  <a:srgbClr val="00B050"/>
                </a:solidFill>
                <a:latin typeface="宋体"/>
                <a:cs typeface="Courier New"/>
              </a:rPr>
              <a:t>barcodeA</a:t>
            </a:r>
            <a:r>
              <a:rPr lang="en-US" altLang="zh-CN" sz="1300" kern="0" dirty="0">
                <a:solidFill>
                  <a:srgbClr val="00B050"/>
                </a:solidFill>
                <a:latin typeface="宋体"/>
                <a:cs typeface="Courier New"/>
              </a:rPr>
              <a:t>]</a:t>
            </a:r>
            <a:r>
              <a:rPr lang="en-US" altLang="zh-CN" sz="1300" kern="0" dirty="0">
                <a:solidFill>
                  <a:srgbClr val="00B0F0"/>
                </a:solidFill>
                <a:latin typeface="宋体"/>
                <a:cs typeface="Courier New"/>
              </a:rPr>
              <a:t>[UMI]</a:t>
            </a:r>
            <a:r>
              <a:rPr lang="en-US" altLang="zh-CN" sz="1300" kern="0" dirty="0">
                <a:latin typeface="宋体"/>
                <a:cs typeface="Courier New"/>
              </a:rPr>
              <a:t>TTTTTTT</a:t>
            </a:r>
            <a:r>
              <a:rPr lang="en-US" altLang="zh-CN" sz="1300" kern="0" dirty="0">
                <a:solidFill>
                  <a:srgbClr val="FF0000"/>
                </a:solidFill>
                <a:latin typeface="宋体"/>
                <a:cs typeface="Courier New"/>
              </a:rPr>
              <a:t>NNNNNNNNNNN </a:t>
            </a:r>
            <a:r>
              <a:rPr lang="en-US" altLang="zh-CN" sz="1300" kern="0" dirty="0">
                <a:latin typeface="宋体"/>
                <a:cs typeface="Courier New"/>
              </a:rPr>
              <a:t>3’</a:t>
            </a:r>
            <a:endParaRPr lang="zh-CN" altLang="zh-CN" sz="1300" kern="100" dirty="0">
              <a:latin typeface="Calibri"/>
              <a:cs typeface="Times New Roman"/>
            </a:endParaRPr>
          </a:p>
          <a:p>
            <a:pPr algn="just">
              <a:spcAft>
                <a:spcPts val="0"/>
              </a:spcAft>
            </a:pPr>
            <a:r>
              <a:rPr lang="en-US" altLang="zh-CN" sz="1300" kern="0" dirty="0">
                <a:latin typeface="宋体"/>
                <a:cs typeface="Courier New"/>
              </a:rPr>
              <a:t>3’[MALBAC Primer][P7-R2SP]</a:t>
            </a:r>
            <a:r>
              <a:rPr lang="en-US" altLang="zh-CN" sz="1300" kern="0" dirty="0">
                <a:solidFill>
                  <a:srgbClr val="E46C0A"/>
                </a:solidFill>
                <a:latin typeface="宋体"/>
                <a:cs typeface="Courier New"/>
              </a:rPr>
              <a:t>[Outer barcode1]</a:t>
            </a:r>
            <a:r>
              <a:rPr lang="en-US" altLang="zh-CN" sz="1300" kern="0" dirty="0">
                <a:latin typeface="宋体"/>
                <a:cs typeface="Courier New"/>
              </a:rPr>
              <a:t>[RT3]</a:t>
            </a:r>
            <a:r>
              <a:rPr lang="en-US" altLang="zh-CN" sz="1300" kern="0" dirty="0">
                <a:solidFill>
                  <a:srgbClr val="00B050"/>
                </a:solidFill>
                <a:latin typeface="宋体"/>
                <a:cs typeface="Courier New"/>
              </a:rPr>
              <a:t>[Inner </a:t>
            </a:r>
            <a:r>
              <a:rPr lang="en-US" altLang="zh-CN" sz="1300" kern="0" dirty="0" err="1">
                <a:solidFill>
                  <a:srgbClr val="00B050"/>
                </a:solidFill>
                <a:latin typeface="宋体"/>
                <a:cs typeface="Courier New"/>
              </a:rPr>
              <a:t>barcodeB</a:t>
            </a:r>
            <a:r>
              <a:rPr lang="en-US" altLang="zh-CN" sz="1300" kern="0" dirty="0">
                <a:solidFill>
                  <a:srgbClr val="00B050"/>
                </a:solidFill>
                <a:latin typeface="宋体"/>
                <a:cs typeface="Courier New"/>
              </a:rPr>
              <a:t>]</a:t>
            </a:r>
            <a:r>
              <a:rPr lang="en-US" altLang="zh-CN" sz="1300" kern="0" dirty="0">
                <a:solidFill>
                  <a:srgbClr val="00B0F0"/>
                </a:solidFill>
                <a:latin typeface="宋体"/>
                <a:cs typeface="Courier New"/>
              </a:rPr>
              <a:t>[UMI]</a:t>
            </a:r>
            <a:r>
              <a:rPr lang="en-US" altLang="zh-CN" sz="1300" kern="0" dirty="0">
                <a:latin typeface="宋体"/>
                <a:cs typeface="Courier New"/>
              </a:rPr>
              <a:t>AAAAAAA</a:t>
            </a:r>
            <a:r>
              <a:rPr lang="en-US" altLang="zh-CN" sz="1300" kern="0" dirty="0">
                <a:solidFill>
                  <a:srgbClr val="FF0000"/>
                </a:solidFill>
                <a:latin typeface="宋体"/>
                <a:cs typeface="Courier New"/>
              </a:rPr>
              <a:t>NNNNNNNNNNN </a:t>
            </a:r>
            <a:r>
              <a:rPr lang="en-US" altLang="zh-CN" sz="1300" kern="0" dirty="0">
                <a:latin typeface="宋体"/>
                <a:cs typeface="Courier New"/>
              </a:rPr>
              <a:t>5’</a:t>
            </a:r>
            <a:endParaRPr lang="zh-CN" altLang="zh-CN" sz="1300" kern="100" dirty="0">
              <a:latin typeface="Calibri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9558991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5891D1-5681-4E20-84D6-B05EB9DB71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Intercellular contamination rate in different cell-types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68CB5A0-CC33-4B2B-877E-8A58DE002A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2260283"/>
            <a:ext cx="3909060" cy="391668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F78BC12F-4532-428A-A4B7-440E6B4E5AE5}"/>
              </a:ext>
            </a:extLst>
          </p:cNvPr>
          <p:cNvSpPr txBox="1"/>
          <p:nvPr/>
        </p:nvSpPr>
        <p:spPr>
          <a:xfrm>
            <a:off x="2070860" y="1703121"/>
            <a:ext cx="1024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HEK293T</a:t>
            </a:r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90661EF-D39A-4E56-9B20-0E11710448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6292" y="2260283"/>
            <a:ext cx="3916680" cy="391668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F478E45A-E5DA-4D67-91BD-62E7912BF1B0}"/>
              </a:ext>
            </a:extLst>
          </p:cNvPr>
          <p:cNvSpPr txBox="1"/>
          <p:nvPr/>
        </p:nvSpPr>
        <p:spPr>
          <a:xfrm>
            <a:off x="6008229" y="1703121"/>
            <a:ext cx="1112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GM12878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732418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2EF34CD-D687-4369-978F-85B035ABBC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Intercellular contamination rate in different cell-types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8A67615-CBFE-44EB-9630-8B23DEAB90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5340" y="2260283"/>
            <a:ext cx="3916680" cy="391668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8DFADAE1-FA55-4D45-9CDC-26495FB039EE}"/>
              </a:ext>
            </a:extLst>
          </p:cNvPr>
          <p:cNvSpPr txBox="1"/>
          <p:nvPr/>
        </p:nvSpPr>
        <p:spPr>
          <a:xfrm>
            <a:off x="4937075" y="1703121"/>
            <a:ext cx="3293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Upper segment of small intestine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FD194D4-AFAB-4D25-9267-A40CF71BFF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1" y="2260283"/>
            <a:ext cx="3909060" cy="391668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F154D20C-A303-4F89-9E27-D1995CC9670E}"/>
              </a:ext>
            </a:extLst>
          </p:cNvPr>
          <p:cNvSpPr txBox="1"/>
          <p:nvPr/>
        </p:nvSpPr>
        <p:spPr>
          <a:xfrm>
            <a:off x="2223332" y="1703121"/>
            <a:ext cx="681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B cell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470288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460BFB7-D089-429A-9778-4C1E43FBB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Contamination effect on gene correlation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179523B-4399-4ABF-9620-5326656E6E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33" t="11896" r="15616" b="10975"/>
          <a:stretch/>
        </p:blipFill>
        <p:spPr>
          <a:xfrm>
            <a:off x="4722681" y="2300036"/>
            <a:ext cx="4242836" cy="423161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0814E51-D000-474F-884E-ADA3C22AB8A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28" t="11897" r="15616" b="9950"/>
          <a:stretch/>
        </p:blipFill>
        <p:spPr>
          <a:xfrm>
            <a:off x="189718" y="2300036"/>
            <a:ext cx="4231603" cy="4287795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6040C2F6-7950-4727-9F5D-C46FF3B16C8A}"/>
              </a:ext>
            </a:extLst>
          </p:cNvPr>
          <p:cNvSpPr txBox="1"/>
          <p:nvPr/>
        </p:nvSpPr>
        <p:spPr>
          <a:xfrm>
            <a:off x="4013193" y="1484513"/>
            <a:ext cx="11176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HEK293T</a:t>
            </a:r>
            <a:endParaRPr lang="zh-CN" altLang="en-US" sz="2000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7FF4634-2152-4B38-8239-D3C3C165E0BE}"/>
              </a:ext>
            </a:extLst>
          </p:cNvPr>
          <p:cNvSpPr txBox="1"/>
          <p:nvPr/>
        </p:nvSpPr>
        <p:spPr>
          <a:xfrm>
            <a:off x="5945584" y="1930704"/>
            <a:ext cx="1797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Decontaminated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6058A229-B744-4D53-911B-E852BD867B65}"/>
              </a:ext>
            </a:extLst>
          </p:cNvPr>
          <p:cNvSpPr txBox="1"/>
          <p:nvPr/>
        </p:nvSpPr>
        <p:spPr>
          <a:xfrm>
            <a:off x="1548709" y="1930704"/>
            <a:ext cx="1513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Contaminated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35644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8E670E8F-BD3B-479C-8917-950C8795E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MALBAC-DT workflow</a:t>
            </a:r>
            <a:endParaRPr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A74647D4-5DC7-4682-9E55-878BF594EE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36443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460BFB7-D089-429A-9778-4C1E43FBB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Contamination effect on gene correlation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040C2F6-7950-4727-9F5D-C46FF3B16C8A}"/>
              </a:ext>
            </a:extLst>
          </p:cNvPr>
          <p:cNvSpPr txBox="1"/>
          <p:nvPr/>
        </p:nvSpPr>
        <p:spPr>
          <a:xfrm>
            <a:off x="3964301" y="1507553"/>
            <a:ext cx="12153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GM12878</a:t>
            </a:r>
            <a:endParaRPr lang="zh-CN" altLang="en-US" sz="2000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7FF4634-2152-4B38-8239-D3C3C165E0BE}"/>
              </a:ext>
            </a:extLst>
          </p:cNvPr>
          <p:cNvSpPr txBox="1"/>
          <p:nvPr/>
        </p:nvSpPr>
        <p:spPr>
          <a:xfrm>
            <a:off x="5945584" y="1930704"/>
            <a:ext cx="1797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Decontaminated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6058A229-B744-4D53-911B-E852BD867B65}"/>
              </a:ext>
            </a:extLst>
          </p:cNvPr>
          <p:cNvSpPr txBox="1"/>
          <p:nvPr/>
        </p:nvSpPr>
        <p:spPr>
          <a:xfrm>
            <a:off x="1548709" y="1930704"/>
            <a:ext cx="1513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Contaminated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C26F580-FB10-4B9A-A777-6DB31EB49BF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28" t="11692" r="15616" b="10564"/>
          <a:stretch/>
        </p:blipFill>
        <p:spPr>
          <a:xfrm>
            <a:off x="340397" y="2300035"/>
            <a:ext cx="4231603" cy="426535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AD3FC5E5-EFA4-49C9-9FB1-10D057D3254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33" t="11692" r="15421" b="10564"/>
          <a:stretch/>
        </p:blipFill>
        <p:spPr>
          <a:xfrm>
            <a:off x="4717064" y="2300035"/>
            <a:ext cx="4254070" cy="4265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5718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460BFB7-D089-429A-9778-4C1E43FBB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Contamination effect on gene correlation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040C2F6-7950-4727-9F5D-C46FF3B16C8A}"/>
              </a:ext>
            </a:extLst>
          </p:cNvPr>
          <p:cNvSpPr txBox="1"/>
          <p:nvPr/>
        </p:nvSpPr>
        <p:spPr>
          <a:xfrm>
            <a:off x="4203149" y="1480877"/>
            <a:ext cx="7377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B cell</a:t>
            </a:r>
            <a:endParaRPr lang="zh-CN" altLang="en-US" sz="2000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7FF4634-2152-4B38-8239-D3C3C165E0BE}"/>
              </a:ext>
            </a:extLst>
          </p:cNvPr>
          <p:cNvSpPr txBox="1"/>
          <p:nvPr/>
        </p:nvSpPr>
        <p:spPr>
          <a:xfrm>
            <a:off x="5945584" y="1930704"/>
            <a:ext cx="1797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Decontaminated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6058A229-B744-4D53-911B-E852BD867B65}"/>
              </a:ext>
            </a:extLst>
          </p:cNvPr>
          <p:cNvSpPr txBox="1"/>
          <p:nvPr/>
        </p:nvSpPr>
        <p:spPr>
          <a:xfrm>
            <a:off x="1548709" y="1930704"/>
            <a:ext cx="1513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Contaminated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FE85C71-30D6-4C75-8B8F-84CA7413C0D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33" t="11692" r="15421" b="10564"/>
          <a:stretch/>
        </p:blipFill>
        <p:spPr>
          <a:xfrm>
            <a:off x="4722681" y="2296400"/>
            <a:ext cx="4254070" cy="426535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0902B02-498A-4D0B-B37D-EF451351376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63" t="11707" r="15492" b="10745"/>
          <a:stretch/>
        </p:blipFill>
        <p:spPr>
          <a:xfrm>
            <a:off x="178512" y="2296400"/>
            <a:ext cx="4254012" cy="4254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0061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BBDE40-5AC5-4289-9B07-BA83D588C9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Summary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BD88118-7558-4B95-B0C3-1B770C5AD9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Intra- and inter-cellular UMI contamination can be eliminated by frequency.</a:t>
            </a:r>
          </a:p>
          <a:p>
            <a:r>
              <a:rPr lang="en-US" altLang="zh-CN" dirty="0"/>
              <a:t>Contamination have significant effect on gene correlation, by increasing gene expression level in other cells and resulting in many high positive or negative correlation.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622387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ACAE60-B5A2-455D-80BF-DCDECB031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Acknowledgement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AA66126-AE3A-493B-AC72-00D0B2EF1C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Thank </a:t>
            </a:r>
            <a:r>
              <a:rPr lang="en-US" altLang="zh-CN" dirty="0" err="1"/>
              <a:t>Wenping</a:t>
            </a:r>
            <a:r>
              <a:rPr lang="en-US" altLang="zh-CN" dirty="0"/>
              <a:t> Ma for MALBAC-DT experiment.</a:t>
            </a:r>
          </a:p>
          <a:p>
            <a:r>
              <a:rPr lang="en-US" altLang="zh-CN" dirty="0"/>
              <a:t>Thank Feng Tian for data preprocessing.</a:t>
            </a:r>
          </a:p>
          <a:p>
            <a:r>
              <a:rPr lang="en-US" altLang="zh-CN" dirty="0"/>
              <a:t>Thank </a:t>
            </a:r>
            <a:r>
              <a:rPr lang="en-US" altLang="zh-CN" dirty="0" err="1"/>
              <a:t>Wenting</a:t>
            </a:r>
            <a:r>
              <a:rPr lang="en-US" altLang="zh-CN" dirty="0"/>
              <a:t> Cai for discussion.</a:t>
            </a:r>
          </a:p>
          <a:p>
            <a:r>
              <a:rPr lang="en-US" altLang="zh-CN" dirty="0"/>
              <a:t>Thank all members in </a:t>
            </a:r>
            <a:r>
              <a:rPr lang="en-US" altLang="zh-CN" dirty="0" err="1"/>
              <a:t>GeACT</a:t>
            </a:r>
            <a:r>
              <a:rPr lang="en-US" altLang="zh-CN" dirty="0"/>
              <a:t>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348118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内容占位符 7">
            <a:extLst>
              <a:ext uri="{FF2B5EF4-FFF2-40B4-BE49-F238E27FC236}">
                <a16:creationId xmlns:a16="http://schemas.microsoft.com/office/drawing/2014/main" id="{39DD80BD-BF93-437D-8ADB-57A3E90761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/>
              <a:t>Reverse transcription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/>
              <a:t>Excess primer digestion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/>
              <a:t>MALBAC-DT amplification (11 quasi-linear + 18 exponential PCR</a:t>
            </a:r>
            <a:r>
              <a:rPr lang="en-US" altLang="zh-CN" dirty="0"/>
              <a:t>)</a:t>
            </a:r>
          </a:p>
          <a:p>
            <a:r>
              <a:rPr lang="en-US" altLang="zh-CN"/>
              <a:t>Adding outer barcode (5 exponential PCR</a:t>
            </a:r>
            <a:r>
              <a:rPr lang="en-US" altLang="zh-CN" dirty="0"/>
              <a:t>)</a:t>
            </a:r>
            <a:endParaRPr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07C7D41-533C-4569-91CF-30AE569F60B7}"/>
              </a:ext>
            </a:extLst>
          </p:cNvPr>
          <p:cNvSpPr/>
          <p:nvPr/>
        </p:nvSpPr>
        <p:spPr>
          <a:xfrm>
            <a:off x="828309" y="2000353"/>
            <a:ext cx="748738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en-US" altLang="zh-CN" sz="1400" kern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                                                      3’AAAAAAAAAAAANNNNNNNNNNNNNNNNNNN5’</a:t>
            </a:r>
            <a:endParaRPr lang="zh-CN" altLang="zh-CN" sz="1400" kern="100" dirty="0">
              <a:latin typeface="Tahoma" panose="020B0604030504040204" pitchFamily="34" charset="0"/>
              <a:cs typeface="Tahoma" panose="020B0604030504040204" pitchFamily="34" charset="0"/>
            </a:endParaRPr>
          </a:p>
          <a:p>
            <a:pPr algn="just">
              <a:spcAft>
                <a:spcPts val="0"/>
              </a:spcAft>
            </a:pPr>
            <a:r>
              <a:rPr lang="en-US" altLang="zh-CN" sz="1400" kern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5’[MALBAC Primer][RT3]</a:t>
            </a:r>
            <a:r>
              <a:rPr lang="en-US" altLang="zh-CN" sz="1400" kern="0" dirty="0">
                <a:solidFill>
                  <a:srgbClr val="00B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[Inner barcode]</a:t>
            </a:r>
            <a:r>
              <a:rPr lang="en-US" altLang="zh-CN" sz="1400" kern="0" dirty="0">
                <a:solidFill>
                  <a:srgbClr val="00B0F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[UMI]</a:t>
            </a:r>
            <a:r>
              <a:rPr lang="en-US" altLang="zh-CN" sz="1400" kern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TTTTTTTTTTTT</a:t>
            </a:r>
            <a:r>
              <a:rPr lang="en-US" altLang="zh-CN" sz="1400" kern="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NNNNNNNNNNN </a:t>
            </a:r>
            <a:endParaRPr lang="zh-CN" altLang="zh-CN" sz="1400" kern="100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标题 6">
            <a:extLst>
              <a:ext uri="{FF2B5EF4-FFF2-40B4-BE49-F238E27FC236}">
                <a16:creationId xmlns:a16="http://schemas.microsoft.com/office/drawing/2014/main" id="{AF0F6A1F-950B-424A-B43A-3C731BF18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MALBAC-DT amplification</a:t>
            </a:r>
            <a:endParaRPr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6E8BDA1-1FA8-4A44-9309-A2972CBA492C}"/>
              </a:ext>
            </a:extLst>
          </p:cNvPr>
          <p:cNvSpPr/>
          <p:nvPr/>
        </p:nvSpPr>
        <p:spPr>
          <a:xfrm>
            <a:off x="628650" y="3021036"/>
            <a:ext cx="656307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kern="0" dirty="0">
                <a:latin typeface="+mn-ea"/>
                <a:cs typeface="Courier New"/>
              </a:rPr>
              <a:t>[MALBAC Primer][RT3]</a:t>
            </a:r>
            <a:r>
              <a:rPr lang="en-US" altLang="zh-CN" sz="1400" kern="0" dirty="0">
                <a:solidFill>
                  <a:srgbClr val="00B050"/>
                </a:solidFill>
                <a:latin typeface="+mn-ea"/>
                <a:cs typeface="Courier New"/>
              </a:rPr>
              <a:t>[Inner barcode]</a:t>
            </a:r>
            <a:r>
              <a:rPr lang="en-US" altLang="zh-CN" sz="1400" kern="0" dirty="0">
                <a:solidFill>
                  <a:srgbClr val="00B0F0"/>
                </a:solidFill>
                <a:latin typeface="+mn-ea"/>
                <a:cs typeface="Courier New"/>
              </a:rPr>
              <a:t>[HBDV]</a:t>
            </a:r>
            <a:r>
              <a:rPr lang="en-US" altLang="zh-CN" sz="1400" kern="0" baseline="-25000" dirty="0">
                <a:solidFill>
                  <a:srgbClr val="00B0F0"/>
                </a:solidFill>
                <a:latin typeface="+mn-ea"/>
                <a:cs typeface="Courier New"/>
              </a:rPr>
              <a:t>5</a:t>
            </a:r>
            <a:r>
              <a:rPr lang="en-US" altLang="zh-CN" sz="1400" kern="0" dirty="0">
                <a:latin typeface="+mn-ea"/>
                <a:cs typeface="Courier New"/>
              </a:rPr>
              <a:t>TTTTTTTTTTTT</a:t>
            </a:r>
            <a:endParaRPr lang="zh-CN" altLang="en-US" sz="1400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E788D75-2085-4463-865D-A5FB6C910CE0}"/>
              </a:ext>
            </a:extLst>
          </p:cNvPr>
          <p:cNvSpPr txBox="1"/>
          <p:nvPr/>
        </p:nvSpPr>
        <p:spPr>
          <a:xfrm>
            <a:off x="7191722" y="3021036"/>
            <a:ext cx="1224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/>
              <a:t>Primer A</a:t>
            </a:r>
            <a:endParaRPr lang="zh-CN" altLang="en-US" sz="14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D2CFA309-558F-426F-886B-F4B5D86A25F2}"/>
              </a:ext>
            </a:extLst>
          </p:cNvPr>
          <p:cNvSpPr/>
          <p:nvPr/>
        </p:nvSpPr>
        <p:spPr>
          <a:xfrm>
            <a:off x="638994" y="3366065"/>
            <a:ext cx="656307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kern="0" dirty="0">
                <a:latin typeface="+mn-ea"/>
                <a:cs typeface="Courier New"/>
              </a:rPr>
              <a:t>[MALBAC Primer][RT3]</a:t>
            </a:r>
            <a:r>
              <a:rPr lang="en-US" altLang="zh-CN" sz="1400" kern="0" dirty="0">
                <a:solidFill>
                  <a:srgbClr val="00B050"/>
                </a:solidFill>
                <a:latin typeface="+mn-ea"/>
                <a:cs typeface="Courier New"/>
              </a:rPr>
              <a:t>[Inner barcode]</a:t>
            </a:r>
            <a:r>
              <a:rPr lang="en-US" altLang="zh-CN" sz="1400" kern="0" dirty="0">
                <a:solidFill>
                  <a:srgbClr val="00B0F0"/>
                </a:solidFill>
                <a:latin typeface="+mn-ea"/>
                <a:cs typeface="Courier New"/>
              </a:rPr>
              <a:t>[VDBH]</a:t>
            </a:r>
            <a:r>
              <a:rPr lang="en-US" altLang="zh-CN" sz="1400" kern="0" baseline="-25000" dirty="0">
                <a:solidFill>
                  <a:srgbClr val="00B0F0"/>
                </a:solidFill>
                <a:latin typeface="+mn-ea"/>
                <a:cs typeface="Courier New"/>
              </a:rPr>
              <a:t>5</a:t>
            </a:r>
            <a:r>
              <a:rPr lang="en-US" altLang="zh-CN" sz="1400" kern="0" dirty="0">
                <a:latin typeface="+mn-ea"/>
                <a:cs typeface="Courier New"/>
              </a:rPr>
              <a:t>TTTTTTTTTTTT</a:t>
            </a:r>
            <a:endParaRPr lang="zh-CN" altLang="en-US" sz="1400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68571CFC-AA6C-4966-8F5A-E3032D6D397F}"/>
              </a:ext>
            </a:extLst>
          </p:cNvPr>
          <p:cNvSpPr txBox="1"/>
          <p:nvPr/>
        </p:nvSpPr>
        <p:spPr>
          <a:xfrm>
            <a:off x="7202066" y="3366065"/>
            <a:ext cx="1224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/>
              <a:t>Primer B</a:t>
            </a:r>
            <a:endParaRPr lang="zh-CN" altLang="en-US" sz="14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6E34CD30-A9C2-43EC-9510-A8C80123036A}"/>
              </a:ext>
            </a:extLst>
          </p:cNvPr>
          <p:cNvSpPr/>
          <p:nvPr/>
        </p:nvSpPr>
        <p:spPr>
          <a:xfrm>
            <a:off x="628650" y="5167599"/>
            <a:ext cx="7886700" cy="4462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en-US" altLang="zh-CN" sz="1150" kern="0" dirty="0">
                <a:latin typeface="宋体"/>
                <a:cs typeface="Courier New"/>
              </a:rPr>
              <a:t>5’[MALBAC Primer][P7-R2SP]</a:t>
            </a:r>
            <a:r>
              <a:rPr lang="en-US" altLang="zh-CN" sz="1150" kern="0" dirty="0">
                <a:solidFill>
                  <a:srgbClr val="E46C0A"/>
                </a:solidFill>
                <a:latin typeface="宋体"/>
                <a:cs typeface="Courier New"/>
              </a:rPr>
              <a:t>[Outer barcode]</a:t>
            </a:r>
            <a:r>
              <a:rPr lang="en-US" altLang="zh-CN" sz="1150" kern="0" dirty="0">
                <a:latin typeface="宋体"/>
                <a:cs typeface="Courier New"/>
              </a:rPr>
              <a:t>[RT3]</a:t>
            </a:r>
            <a:r>
              <a:rPr lang="en-US" altLang="zh-CN" sz="1150" kern="0" dirty="0">
                <a:solidFill>
                  <a:srgbClr val="00B050"/>
                </a:solidFill>
                <a:latin typeface="宋体"/>
                <a:cs typeface="Courier New"/>
              </a:rPr>
              <a:t>[Inner barcode]</a:t>
            </a:r>
            <a:r>
              <a:rPr lang="en-US" altLang="zh-CN" sz="1150" kern="0" dirty="0">
                <a:solidFill>
                  <a:srgbClr val="00B0F0"/>
                </a:solidFill>
                <a:latin typeface="宋体"/>
                <a:cs typeface="Courier New"/>
              </a:rPr>
              <a:t>[UMI]</a:t>
            </a:r>
            <a:r>
              <a:rPr lang="en-US" altLang="zh-CN" sz="1150" kern="0" dirty="0">
                <a:latin typeface="宋体"/>
                <a:cs typeface="Courier New"/>
              </a:rPr>
              <a:t>TTTTTTT</a:t>
            </a:r>
            <a:r>
              <a:rPr lang="en-US" altLang="zh-CN" sz="1150" kern="0" dirty="0">
                <a:solidFill>
                  <a:srgbClr val="FF0000"/>
                </a:solidFill>
                <a:latin typeface="宋体"/>
                <a:cs typeface="Courier New"/>
              </a:rPr>
              <a:t>NNNNNNNNNNN </a:t>
            </a:r>
            <a:r>
              <a:rPr lang="en-US" altLang="zh-CN" sz="1150" kern="0" dirty="0">
                <a:solidFill>
                  <a:srgbClr val="7030A0"/>
                </a:solidFill>
                <a:latin typeface="宋体"/>
                <a:cs typeface="Courier New"/>
              </a:rPr>
              <a:t>[</a:t>
            </a:r>
            <a:r>
              <a:rPr lang="en-US" altLang="zh-CN" sz="1150" kern="0" dirty="0">
                <a:latin typeface="宋体"/>
                <a:cs typeface="Courier New"/>
              </a:rPr>
              <a:t>MALBAC Primer]3’</a:t>
            </a:r>
            <a:endParaRPr lang="zh-CN" altLang="zh-CN" sz="1150" kern="100" dirty="0">
              <a:latin typeface="Calibri"/>
              <a:cs typeface="Times New Roman"/>
            </a:endParaRPr>
          </a:p>
          <a:p>
            <a:pPr algn="just">
              <a:spcAft>
                <a:spcPts val="0"/>
              </a:spcAft>
            </a:pPr>
            <a:r>
              <a:rPr lang="en-US" altLang="zh-CN" sz="1150" kern="0" dirty="0">
                <a:latin typeface="宋体"/>
                <a:cs typeface="Courier New"/>
              </a:rPr>
              <a:t>3’[MALBAC Primer][P7-R2SP]</a:t>
            </a:r>
            <a:r>
              <a:rPr lang="en-US" altLang="zh-CN" sz="1150" kern="0" dirty="0">
                <a:solidFill>
                  <a:srgbClr val="E46C0A"/>
                </a:solidFill>
                <a:latin typeface="宋体"/>
                <a:cs typeface="Courier New"/>
              </a:rPr>
              <a:t>[Outer barcode]</a:t>
            </a:r>
            <a:r>
              <a:rPr lang="en-US" altLang="zh-CN" sz="1150" kern="0" dirty="0">
                <a:latin typeface="宋体"/>
                <a:cs typeface="Courier New"/>
              </a:rPr>
              <a:t>[RT3]</a:t>
            </a:r>
            <a:r>
              <a:rPr lang="en-US" altLang="zh-CN" sz="1150" kern="0" dirty="0">
                <a:solidFill>
                  <a:srgbClr val="00B050"/>
                </a:solidFill>
                <a:latin typeface="宋体"/>
                <a:cs typeface="Courier New"/>
              </a:rPr>
              <a:t>[Inner barcode]</a:t>
            </a:r>
            <a:r>
              <a:rPr lang="en-US" altLang="zh-CN" sz="1150" kern="0" dirty="0">
                <a:solidFill>
                  <a:srgbClr val="00B0F0"/>
                </a:solidFill>
                <a:latin typeface="宋体"/>
                <a:cs typeface="Courier New"/>
              </a:rPr>
              <a:t>[UMI]</a:t>
            </a:r>
            <a:r>
              <a:rPr lang="en-US" altLang="zh-CN" sz="1150" kern="0" dirty="0">
                <a:latin typeface="宋体"/>
                <a:cs typeface="Courier New"/>
              </a:rPr>
              <a:t>AAAAAAA</a:t>
            </a:r>
            <a:r>
              <a:rPr lang="en-US" altLang="zh-CN" sz="1150" kern="0" dirty="0">
                <a:solidFill>
                  <a:srgbClr val="FF0000"/>
                </a:solidFill>
                <a:latin typeface="宋体"/>
                <a:cs typeface="Courier New"/>
              </a:rPr>
              <a:t>NNNNNNNNNNN </a:t>
            </a:r>
            <a:r>
              <a:rPr lang="en-US" altLang="zh-CN" sz="1150" kern="0" dirty="0">
                <a:solidFill>
                  <a:srgbClr val="7030A0"/>
                </a:solidFill>
                <a:latin typeface="宋体"/>
                <a:cs typeface="Courier New"/>
              </a:rPr>
              <a:t>[</a:t>
            </a:r>
            <a:r>
              <a:rPr lang="en-US" altLang="zh-CN" sz="1150" kern="0" dirty="0">
                <a:latin typeface="宋体"/>
                <a:cs typeface="Courier New"/>
              </a:rPr>
              <a:t>MALBAC Primer]5’</a:t>
            </a:r>
            <a:endParaRPr lang="zh-CN" altLang="zh-CN" sz="1150" kern="100" dirty="0">
              <a:latin typeface="Calibri"/>
              <a:cs typeface="Times New Roman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F411B3C8-283B-4C76-B0EF-ED4FF929700C}"/>
              </a:ext>
            </a:extLst>
          </p:cNvPr>
          <p:cNvSpPr txBox="1"/>
          <p:nvPr/>
        </p:nvSpPr>
        <p:spPr>
          <a:xfrm>
            <a:off x="6589182" y="6176963"/>
            <a:ext cx="1926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From </a:t>
            </a:r>
            <a:r>
              <a:rPr lang="en-US" altLang="zh-CN" dirty="0" err="1"/>
              <a:t>Wenping</a:t>
            </a:r>
            <a:r>
              <a:rPr lang="en-US" altLang="zh-CN" dirty="0"/>
              <a:t> Ma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898464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53103DB-BFD4-4BED-A6AE-56B578705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MALBAC-DT library preparation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FF19852-FC4A-408C-BDF7-E459736493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06731"/>
            <a:ext cx="7886700" cy="4570232"/>
          </a:xfrm>
        </p:spPr>
        <p:txBody>
          <a:bodyPr/>
          <a:lstStyle/>
          <a:p>
            <a:r>
              <a:rPr lang="en-US" altLang="zh-CN"/>
              <a:t>Sample pool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/>
              <a:t>Vazyme-Nextera like library preparation</a:t>
            </a:r>
            <a:endParaRPr lang="zh-CN" altLang="en-US" dirty="0"/>
          </a:p>
        </p:txBody>
      </p:sp>
      <p:pic>
        <p:nvPicPr>
          <p:cNvPr id="4" name="Picture 5" descr="https://online-shop.eppendorf.cn/upload/main/products/export-SCREEN-JPG-max1200pxW-96dpi-RGB/std.lang.all/69180.jpg">
            <a:extLst>
              <a:ext uri="{FF2B5EF4-FFF2-40B4-BE49-F238E27FC236}">
                <a16:creationId xmlns:a16="http://schemas.microsoft.com/office/drawing/2014/main" id="{815B2829-E2BB-415F-A93B-FE5E87F201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0" t="10633" r="5223" b="10247"/>
          <a:stretch/>
        </p:blipFill>
        <p:spPr bwMode="auto">
          <a:xfrm>
            <a:off x="971600" y="2209104"/>
            <a:ext cx="3912548" cy="2637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84FB3A9-2711-4529-A9A5-9FD7D79E4A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0232" y="2518654"/>
            <a:ext cx="1015126" cy="2054944"/>
          </a:xfrm>
          <a:prstGeom prst="rect">
            <a:avLst/>
          </a:prstGeom>
        </p:spPr>
      </p:pic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B8B10E05-9B0F-41E2-AF95-21E0C0AA1D6F}"/>
              </a:ext>
            </a:extLst>
          </p:cNvPr>
          <p:cNvCxnSpPr/>
          <p:nvPr/>
        </p:nvCxnSpPr>
        <p:spPr>
          <a:xfrm>
            <a:off x="5292080" y="3546126"/>
            <a:ext cx="129614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9E5A3906-C51D-45D0-B7CB-3688F57F9BB3}"/>
              </a:ext>
            </a:extLst>
          </p:cNvPr>
          <p:cNvSpPr txBox="1"/>
          <p:nvPr/>
        </p:nvSpPr>
        <p:spPr>
          <a:xfrm>
            <a:off x="3036349" y="5092417"/>
            <a:ext cx="3071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One plate pooling to one tube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EFC5513-40F7-4D1A-A2E3-688BFCAA2947}"/>
              </a:ext>
            </a:extLst>
          </p:cNvPr>
          <p:cNvSpPr txBox="1"/>
          <p:nvPr/>
        </p:nvSpPr>
        <p:spPr>
          <a:xfrm>
            <a:off x="6589182" y="6176963"/>
            <a:ext cx="1926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From </a:t>
            </a:r>
            <a:r>
              <a:rPr lang="en-US" altLang="zh-CN" dirty="0" err="1"/>
              <a:t>Wenping</a:t>
            </a:r>
            <a:r>
              <a:rPr lang="en-US" altLang="zh-CN" dirty="0"/>
              <a:t> Ma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566143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A768456A-5F47-4E26-A119-0FB76F512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UMI proofreading</a:t>
            </a:r>
            <a:endParaRPr lang="zh-CN" altLang="en-US" dirty="0"/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0EE71A40-AB5C-4939-8CCC-3ED1B378E0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02737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FDF4B4-7566-4FAA-868D-ACFCB7D0E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PCR error in UMI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677B52F-29AC-4208-91B8-14FC36F546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683D7CB-8512-4017-96E3-DB3FB0155671}"/>
              </a:ext>
            </a:extLst>
          </p:cNvPr>
          <p:cNvSpPr txBox="1"/>
          <p:nvPr/>
        </p:nvSpPr>
        <p:spPr>
          <a:xfrm>
            <a:off x="5378256" y="365126"/>
            <a:ext cx="3137094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ATTAAGTGTGAACTTCTGAA 137</a:t>
            </a:r>
            <a:endParaRPr lang="en-US" altLang="zh-CN" dirty="0"/>
          </a:p>
          <a:p>
            <a:r>
              <a:rPr lang="en-US" altLang="zh-CN"/>
              <a:t>ATTAAGT</a:t>
            </a:r>
            <a:r>
              <a:rPr lang="en-US" altLang="zh-CN">
                <a:solidFill>
                  <a:srgbClr val="FF0000"/>
                </a:solidFill>
              </a:rPr>
              <a:t>C</a:t>
            </a:r>
            <a:r>
              <a:rPr lang="en-US" altLang="zh-CN"/>
              <a:t>TGAACTTCTGAA 40</a:t>
            </a:r>
            <a:endParaRPr lang="en-US" altLang="zh-CN" dirty="0"/>
          </a:p>
          <a:p>
            <a:r>
              <a:rPr lang="en-US" altLang="zh-CN"/>
              <a:t>ATTAAGTGTGAACTTCTGA</a:t>
            </a:r>
            <a:r>
              <a:rPr lang="en-US" altLang="zh-CN">
                <a:solidFill>
                  <a:srgbClr val="FF0000"/>
                </a:solidFill>
              </a:rPr>
              <a:t>T</a:t>
            </a:r>
            <a:r>
              <a:rPr lang="en-US" altLang="zh-CN"/>
              <a:t> 11</a:t>
            </a:r>
            <a:endParaRPr lang="en-US" altLang="zh-CN" dirty="0"/>
          </a:p>
          <a:p>
            <a:r>
              <a:rPr lang="en-US" altLang="zh-CN"/>
              <a:t>ATTAAGTGTG</a:t>
            </a:r>
            <a:r>
              <a:rPr lang="en-US" altLang="zh-CN">
                <a:solidFill>
                  <a:srgbClr val="FF0000"/>
                </a:solidFill>
              </a:rPr>
              <a:t>T</a:t>
            </a:r>
            <a:r>
              <a:rPr lang="en-US" altLang="zh-CN"/>
              <a:t>ACTTCTGAA 5</a:t>
            </a:r>
            <a:endParaRPr lang="en-US" altLang="zh-CN" dirty="0"/>
          </a:p>
          <a:p>
            <a:r>
              <a:rPr lang="en-US" altLang="zh-CN"/>
              <a:t>ATTAA</a:t>
            </a:r>
            <a:r>
              <a:rPr lang="en-US" altLang="zh-CN">
                <a:solidFill>
                  <a:srgbClr val="FF0000"/>
                </a:solidFill>
              </a:rPr>
              <a:t>A</a:t>
            </a:r>
            <a:r>
              <a:rPr lang="en-US" altLang="zh-CN"/>
              <a:t>TGTGAACTTCTGAA 4</a:t>
            </a:r>
            <a:endParaRPr lang="en-US" altLang="zh-CN" dirty="0"/>
          </a:p>
          <a:p>
            <a:r>
              <a:rPr lang="en-US" altLang="zh-CN"/>
              <a:t>ATTAAGTGTGAAC</a:t>
            </a:r>
            <a:r>
              <a:rPr lang="en-US" altLang="zh-CN">
                <a:solidFill>
                  <a:srgbClr val="FF0000"/>
                </a:solidFill>
              </a:rPr>
              <a:t>A</a:t>
            </a:r>
            <a:r>
              <a:rPr lang="en-US" altLang="zh-CN"/>
              <a:t>TCTGAA 2</a:t>
            </a:r>
            <a:endParaRPr lang="en-US" altLang="zh-CN" dirty="0"/>
          </a:p>
          <a:p>
            <a:r>
              <a:rPr lang="en-US" altLang="zh-CN"/>
              <a:t>ATTAAGTGTGA</a:t>
            </a:r>
            <a:r>
              <a:rPr lang="en-US" altLang="zh-CN">
                <a:solidFill>
                  <a:srgbClr val="FF0000"/>
                </a:solidFill>
              </a:rPr>
              <a:t>T</a:t>
            </a:r>
            <a:r>
              <a:rPr lang="en-US" altLang="zh-CN"/>
              <a:t>CTTCTGAA 2</a:t>
            </a:r>
            <a:endParaRPr lang="en-US" altLang="zh-CN" dirty="0"/>
          </a:p>
          <a:p>
            <a:r>
              <a:rPr lang="en-US" altLang="zh-CN"/>
              <a:t>ATTAAGTGTGAA</a:t>
            </a:r>
            <a:r>
              <a:rPr lang="en-US" altLang="zh-CN">
                <a:solidFill>
                  <a:srgbClr val="FF0000"/>
                </a:solidFill>
              </a:rPr>
              <a:t>T</a:t>
            </a:r>
            <a:r>
              <a:rPr lang="en-US" altLang="zh-CN"/>
              <a:t>TTCTGAA 2</a:t>
            </a:r>
            <a:endParaRPr lang="en-US" altLang="zh-CN" dirty="0"/>
          </a:p>
          <a:p>
            <a:r>
              <a:rPr lang="en-US" altLang="zh-CN"/>
              <a:t>ATT</a:t>
            </a:r>
            <a:r>
              <a:rPr lang="en-US" altLang="zh-CN">
                <a:solidFill>
                  <a:srgbClr val="FF0000"/>
                </a:solidFill>
              </a:rPr>
              <a:t>G</a:t>
            </a:r>
            <a:r>
              <a:rPr lang="en-US" altLang="zh-CN"/>
              <a:t>AGTGTGAACTTCTGAA 2</a:t>
            </a:r>
            <a:endParaRPr lang="en-US" altLang="zh-CN" dirty="0"/>
          </a:p>
          <a:p>
            <a:r>
              <a:rPr lang="en-US" altLang="zh-CN"/>
              <a:t>ATTAAGTGTGAACT</a:t>
            </a:r>
            <a:r>
              <a:rPr lang="en-US" altLang="zh-CN">
                <a:solidFill>
                  <a:srgbClr val="FF0000"/>
                </a:solidFill>
              </a:rPr>
              <a:t>C</a:t>
            </a:r>
            <a:r>
              <a:rPr lang="en-US" altLang="zh-CN"/>
              <a:t>CTGAA 1</a:t>
            </a:r>
            <a:endParaRPr lang="en-US" altLang="zh-CN" dirty="0"/>
          </a:p>
          <a:p>
            <a:r>
              <a:rPr lang="en-US" altLang="zh-CN"/>
              <a:t>ATTAAGT</a:t>
            </a:r>
            <a:r>
              <a:rPr lang="en-US" altLang="zh-CN">
                <a:solidFill>
                  <a:srgbClr val="FF0000"/>
                </a:solidFill>
              </a:rPr>
              <a:t>C</a:t>
            </a:r>
            <a:r>
              <a:rPr lang="en-US" altLang="zh-CN"/>
              <a:t>TG</a:t>
            </a:r>
            <a:r>
              <a:rPr lang="en-US" altLang="zh-CN">
                <a:solidFill>
                  <a:srgbClr val="FF0000"/>
                </a:solidFill>
              </a:rPr>
              <a:t>C</a:t>
            </a:r>
            <a:r>
              <a:rPr lang="en-US" altLang="zh-CN"/>
              <a:t>ACTTCTGAA 1</a:t>
            </a:r>
            <a:endParaRPr lang="en-US" altLang="zh-CN" dirty="0"/>
          </a:p>
          <a:p>
            <a:r>
              <a:rPr lang="en-US" altLang="zh-CN"/>
              <a:t>ATTAAGTGTGAACTTCTCAA 1</a:t>
            </a:r>
            <a:endParaRPr lang="en-US" altLang="zh-CN" dirty="0"/>
          </a:p>
          <a:p>
            <a:r>
              <a:rPr lang="en-US" altLang="zh-CN"/>
              <a:t>ATTAAGTGTGAA</a:t>
            </a:r>
            <a:r>
              <a:rPr lang="en-US" altLang="zh-CN">
                <a:solidFill>
                  <a:srgbClr val="FF0000"/>
                </a:solidFill>
              </a:rPr>
              <a:t>A</a:t>
            </a:r>
            <a:r>
              <a:rPr lang="en-US" altLang="zh-CN"/>
              <a:t>TTCTGAA 1</a:t>
            </a:r>
            <a:endParaRPr lang="en-US" altLang="zh-CN" dirty="0"/>
          </a:p>
          <a:p>
            <a:r>
              <a:rPr lang="en-US" altLang="zh-CN">
                <a:solidFill>
                  <a:srgbClr val="FF0000"/>
                </a:solidFill>
              </a:rPr>
              <a:t>T</a:t>
            </a:r>
            <a:r>
              <a:rPr lang="en-US" altLang="zh-CN"/>
              <a:t>TTAAGT</a:t>
            </a:r>
            <a:r>
              <a:rPr lang="en-US" altLang="zh-CN">
                <a:solidFill>
                  <a:srgbClr val="FF0000"/>
                </a:solidFill>
              </a:rPr>
              <a:t>C</a:t>
            </a:r>
            <a:r>
              <a:rPr lang="en-US" altLang="zh-CN"/>
              <a:t>TGAACTTCTGAA 1</a:t>
            </a:r>
            <a:endParaRPr lang="en-US" altLang="zh-CN" dirty="0"/>
          </a:p>
          <a:p>
            <a:r>
              <a:rPr lang="en-US" altLang="zh-CN">
                <a:solidFill>
                  <a:srgbClr val="FF0000"/>
                </a:solidFill>
              </a:rPr>
              <a:t>G</a:t>
            </a:r>
            <a:r>
              <a:rPr lang="en-US" altLang="zh-CN"/>
              <a:t>TTAAGTGTGAACTTCTGAA 1</a:t>
            </a:r>
            <a:endParaRPr lang="en-US" altLang="zh-CN" dirty="0"/>
          </a:p>
          <a:p>
            <a:r>
              <a:rPr lang="en-US" altLang="zh-CN"/>
              <a:t>ATTAAGTGTGAAC</a:t>
            </a:r>
            <a:r>
              <a:rPr lang="en-US" altLang="zh-CN">
                <a:solidFill>
                  <a:srgbClr val="FF0000"/>
                </a:solidFill>
              </a:rPr>
              <a:t>G</a:t>
            </a:r>
            <a:r>
              <a:rPr lang="en-US" altLang="zh-CN"/>
              <a:t>TCTGAA 1</a:t>
            </a:r>
            <a:endParaRPr lang="en-US" altLang="zh-CN" dirty="0"/>
          </a:p>
          <a:p>
            <a:r>
              <a:rPr lang="en-US" altLang="zh-CN"/>
              <a:t>A</a:t>
            </a:r>
            <a:r>
              <a:rPr lang="en-US" altLang="zh-CN">
                <a:solidFill>
                  <a:srgbClr val="FF0000"/>
                </a:solidFill>
              </a:rPr>
              <a:t>G</a:t>
            </a:r>
            <a:r>
              <a:rPr lang="en-US" altLang="zh-CN"/>
              <a:t>TAAGTGTGAACTTCTGAA 1</a:t>
            </a:r>
            <a:endParaRPr lang="en-US" altLang="zh-CN" dirty="0"/>
          </a:p>
          <a:p>
            <a:r>
              <a:rPr lang="en-US" altLang="zh-CN"/>
              <a:t>ATTAAGT</a:t>
            </a:r>
            <a:r>
              <a:rPr lang="en-US" altLang="zh-CN">
                <a:solidFill>
                  <a:srgbClr val="FF0000"/>
                </a:solidFill>
              </a:rPr>
              <a:t>T</a:t>
            </a:r>
            <a:r>
              <a:rPr lang="en-US" altLang="zh-CN"/>
              <a:t>TGAACTTCTGAA 1</a:t>
            </a:r>
            <a:endParaRPr lang="en-US" altLang="zh-CN" dirty="0"/>
          </a:p>
          <a:p>
            <a:r>
              <a:rPr lang="en-US" altLang="zh-CN"/>
              <a:t>A</a:t>
            </a:r>
            <a:r>
              <a:rPr lang="en-US" altLang="zh-CN">
                <a:solidFill>
                  <a:srgbClr val="FF0000"/>
                </a:solidFill>
              </a:rPr>
              <a:t>A</a:t>
            </a:r>
            <a:r>
              <a:rPr lang="en-US" altLang="zh-CN"/>
              <a:t>TAAGTGTGAACTTCTGAA 1</a:t>
            </a:r>
            <a:endParaRPr lang="en-US" altLang="zh-CN" dirty="0"/>
          </a:p>
          <a:p>
            <a:r>
              <a:rPr lang="en-US" altLang="zh-CN"/>
              <a:t>ATTAAGT</a:t>
            </a:r>
            <a:r>
              <a:rPr lang="en-US" altLang="zh-CN">
                <a:solidFill>
                  <a:srgbClr val="FF0000"/>
                </a:solidFill>
              </a:rPr>
              <a:t>A</a:t>
            </a:r>
            <a:r>
              <a:rPr lang="en-US" altLang="zh-CN"/>
              <a:t>TGAACTTCTGAA 1</a:t>
            </a:r>
            <a:endParaRPr lang="en-US" altLang="zh-CN" dirty="0"/>
          </a:p>
          <a:p>
            <a:r>
              <a:rPr lang="en-US" altLang="zh-CN"/>
              <a:t>ATTAA</a:t>
            </a:r>
            <a:r>
              <a:rPr lang="en-US" altLang="zh-CN">
                <a:solidFill>
                  <a:srgbClr val="FF0000"/>
                </a:solidFill>
              </a:rPr>
              <a:t>C</a:t>
            </a:r>
            <a:r>
              <a:rPr lang="en-US" altLang="zh-CN"/>
              <a:t>TGTGAACTTCTGA</a:t>
            </a:r>
            <a:r>
              <a:rPr lang="en-US" altLang="zh-CN">
                <a:solidFill>
                  <a:srgbClr val="FF0000"/>
                </a:solidFill>
              </a:rPr>
              <a:t>T</a:t>
            </a:r>
            <a:r>
              <a:rPr lang="en-US" altLang="zh-CN"/>
              <a:t> 1</a:t>
            </a:r>
            <a:endParaRPr lang="en-US" altLang="zh-CN" dirty="0"/>
          </a:p>
          <a:p>
            <a:r>
              <a:rPr lang="en-US" altLang="zh-CN">
                <a:solidFill>
                  <a:srgbClr val="FF0000"/>
                </a:solidFill>
              </a:rPr>
              <a:t>T</a:t>
            </a:r>
            <a:r>
              <a:rPr lang="en-US" altLang="zh-CN"/>
              <a:t>TTAAGTGTGAACTTCTGA</a:t>
            </a:r>
            <a:r>
              <a:rPr lang="en-US" altLang="zh-CN">
                <a:solidFill>
                  <a:srgbClr val="FF0000"/>
                </a:solidFill>
              </a:rPr>
              <a:t>T</a:t>
            </a:r>
            <a:r>
              <a:rPr lang="en-US" altLang="zh-CN"/>
              <a:t> 1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ADF4124-3500-493F-A5B2-2B449B66E6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762" t="16282" r="15863" b="18524"/>
          <a:stretch/>
        </p:blipFill>
        <p:spPr>
          <a:xfrm>
            <a:off x="1275600" y="1606731"/>
            <a:ext cx="3455707" cy="236641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8118341-D5E2-4771-8EAC-BCA8AB602A49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6" t="14742" r="14047" b="8090"/>
          <a:stretch/>
        </p:blipFill>
        <p:spPr bwMode="auto">
          <a:xfrm>
            <a:off x="1041367" y="4136823"/>
            <a:ext cx="3774703" cy="235605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538234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1D7B18-9B4A-4042-8A30-5DCF1346C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Determine major UMI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4DE3346-0978-47BA-90CC-1FFC4DE4B8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UMI graph</a:t>
            </a:r>
          </a:p>
          <a:p>
            <a:r>
              <a:rPr lang="en-US" altLang="zh-CN" dirty="0"/>
              <a:t>For each connected component</a:t>
            </a:r>
          </a:p>
          <a:p>
            <a:pPr lvl="1"/>
            <a:r>
              <a:rPr lang="en-US" altLang="zh-CN" dirty="0"/>
              <a:t>Most frequently appear.</a:t>
            </a:r>
          </a:p>
          <a:p>
            <a:pPr lvl="1"/>
            <a:r>
              <a:rPr lang="en-US" altLang="zh-CN" dirty="0"/>
              <a:t>Most central.</a:t>
            </a:r>
          </a:p>
          <a:p>
            <a:pPr lvl="1"/>
            <a:r>
              <a:rPr lang="en-US" altLang="zh-CN" dirty="0"/>
              <a:t>Most consistent with [HBDV]*5.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B9EBFE8-0B4F-4F5C-B0A9-D1EB2A5728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420" t="14021" r="14561" b="16235"/>
          <a:stretch/>
        </p:blipFill>
        <p:spPr>
          <a:xfrm>
            <a:off x="5062988" y="2734724"/>
            <a:ext cx="3452362" cy="3442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9925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16055B-FCD4-4121-AD54-1B676D08E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Major UMI ratio in different cell-types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65FB530-766B-4528-9C02-D1FA0B1E7E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2260283"/>
            <a:ext cx="3916680" cy="391668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41672F0-49FB-4F06-B721-893AE957FF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5340" y="2260283"/>
            <a:ext cx="3916680" cy="391668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7F2AF2E6-F6C2-439B-AFFD-AD3CA352DC40}"/>
              </a:ext>
            </a:extLst>
          </p:cNvPr>
          <p:cNvSpPr txBox="1"/>
          <p:nvPr/>
        </p:nvSpPr>
        <p:spPr>
          <a:xfrm>
            <a:off x="2074670" y="1703121"/>
            <a:ext cx="1024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HEK293T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8329584-7FEA-4DEA-A545-6D5FB758961B}"/>
              </a:ext>
            </a:extLst>
          </p:cNvPr>
          <p:cNvSpPr txBox="1"/>
          <p:nvPr/>
        </p:nvSpPr>
        <p:spPr>
          <a:xfrm>
            <a:off x="6242881" y="1703121"/>
            <a:ext cx="681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B cell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53366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1FBEC955-11D9-4800-A407-78A05B0ADF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UMI contamination</a:t>
            </a:r>
            <a:endParaRPr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B07AE07-D29C-4656-A659-D519C746E6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13209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1267</TotalTime>
  <Words>728</Words>
  <Application>Microsoft Office PowerPoint</Application>
  <PresentationFormat>全屏显示(4:3)</PresentationFormat>
  <Paragraphs>156</Paragraphs>
  <Slides>23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33" baseType="lpstr">
      <vt:lpstr>等线</vt:lpstr>
      <vt:lpstr>等线 Light</vt:lpstr>
      <vt:lpstr>宋体</vt:lpstr>
      <vt:lpstr>Arial</vt:lpstr>
      <vt:lpstr>Calibri</vt:lpstr>
      <vt:lpstr>Calibri Light</vt:lpstr>
      <vt:lpstr>Courier New</vt:lpstr>
      <vt:lpstr>Tahoma</vt:lpstr>
      <vt:lpstr>Times New Roman</vt:lpstr>
      <vt:lpstr>Office 主题​​</vt:lpstr>
      <vt:lpstr>UMI proofreading and decontamination</vt:lpstr>
      <vt:lpstr>MALBAC-DT workflow</vt:lpstr>
      <vt:lpstr>MALBAC-DT amplification</vt:lpstr>
      <vt:lpstr>MALBAC-DT library preparation</vt:lpstr>
      <vt:lpstr>UMI proofreading</vt:lpstr>
      <vt:lpstr>PCR error in UMI</vt:lpstr>
      <vt:lpstr>Determine major UMI</vt:lpstr>
      <vt:lpstr>Major UMI ratio in different cell-types</vt:lpstr>
      <vt:lpstr>UMI contamination</vt:lpstr>
      <vt:lpstr>Intracellular contamination</vt:lpstr>
      <vt:lpstr>Intracellular contamination rate in different cell-types</vt:lpstr>
      <vt:lpstr>Intercellular contamination</vt:lpstr>
      <vt:lpstr>Intercellular decontamination</vt:lpstr>
      <vt:lpstr>Intercellular contamination pattern</vt:lpstr>
      <vt:lpstr>Intercellular contamination among a column</vt:lpstr>
      <vt:lpstr>Possible mechanism: incomplete PCR?</vt:lpstr>
      <vt:lpstr>Intercellular contamination rate in different cell-types</vt:lpstr>
      <vt:lpstr>Intercellular contamination rate in different cell-types</vt:lpstr>
      <vt:lpstr>Contamination effect on gene correlation</vt:lpstr>
      <vt:lpstr>Contamination effect on gene correlation</vt:lpstr>
      <vt:lpstr>Contamination effect on gene correlation</vt:lpstr>
      <vt:lpstr>Summary</vt:lpstr>
      <vt:lpstr>Acknowledgement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李· 响</dc:creator>
  <cp:lastModifiedBy>李· 响</cp:lastModifiedBy>
  <cp:revision>76</cp:revision>
  <dcterms:created xsi:type="dcterms:W3CDTF">2018-12-27T08:46:03Z</dcterms:created>
  <dcterms:modified xsi:type="dcterms:W3CDTF">2018-12-30T02:50:47Z</dcterms:modified>
</cp:coreProperties>
</file>